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6" r:id="rId2"/>
    <p:sldId id="259" r:id="rId3"/>
    <p:sldId id="260" r:id="rId4"/>
    <p:sldId id="262" r:id="rId5"/>
    <p:sldId id="264" r:id="rId6"/>
    <p:sldId id="265" r:id="rId7"/>
    <p:sldId id="267" r:id="rId8"/>
    <p:sldId id="268" r:id="rId9"/>
    <p:sldId id="269" r:id="rId10"/>
    <p:sldId id="270" r:id="rId11"/>
    <p:sldId id="273" r:id="rId12"/>
    <p:sldId id="271" r:id="rId13"/>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FAEE5"/>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16"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6" d="100"/>
          <a:sy n="76" d="100"/>
        </p:scale>
        <p:origin x="-3342" y="-102"/>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r>
              <a:rPr lang="en-US"/>
              <a:t>10 noiembrie 2015 - Timșoara, România </a:t>
            </a:r>
            <a:endParaRPr lang="en-GB"/>
          </a:p>
        </p:txBody>
      </p:sp>
      <p:sp>
        <p:nvSpPr>
          <p:cNvPr id="4" name="Footer Placeholder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BAE9CF8E-B6FD-4E7E-B005-17AE2D79B924}" type="slidenum">
              <a:rPr lang="en-GB" smtClean="0"/>
              <a:t>‹#›</a:t>
            </a:fld>
            <a:endParaRPr lang="en-GB"/>
          </a:p>
        </p:txBody>
      </p:sp>
    </p:spTree>
    <p:extLst>
      <p:ext uri="{BB962C8B-B14F-4D97-AF65-F5344CB8AC3E}">
        <p14:creationId xmlns:p14="http://schemas.microsoft.com/office/powerpoint/2010/main" val="3636262625"/>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r>
              <a:rPr lang="en-US"/>
              <a:t>10 noiembrie 2015 - Timșoara, România </a:t>
            </a:r>
            <a:endParaRPr lang="en-GB"/>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AADB6302-ED48-4C53-A492-7C0FE8F888F0}" type="slidenum">
              <a:rPr lang="en-GB" smtClean="0"/>
              <a:t>‹#›</a:t>
            </a:fld>
            <a:endParaRPr lang="en-GB"/>
          </a:p>
        </p:txBody>
      </p:sp>
    </p:spTree>
    <p:extLst>
      <p:ext uri="{BB962C8B-B14F-4D97-AF65-F5344CB8AC3E}">
        <p14:creationId xmlns:p14="http://schemas.microsoft.com/office/powerpoint/2010/main" val="1939932129"/>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ADB6302-ED48-4C53-A492-7C0FE8F888F0}" type="slidenum">
              <a:rPr lang="en-GB" smtClean="0"/>
              <a:t>1</a:t>
            </a:fld>
            <a:endParaRPr lang="en-GB" dirty="0"/>
          </a:p>
        </p:txBody>
      </p:sp>
      <p:sp>
        <p:nvSpPr>
          <p:cNvPr id="5" name="Date Placeholder 4"/>
          <p:cNvSpPr>
            <a:spLocks noGrp="1"/>
          </p:cNvSpPr>
          <p:nvPr>
            <p:ph type="dt" idx="11"/>
          </p:nvPr>
        </p:nvSpPr>
        <p:spPr/>
        <p:txBody>
          <a:bodyPr/>
          <a:lstStyle/>
          <a:p>
            <a:r>
              <a:rPr lang="en-US" dirty="0"/>
              <a:t>10 </a:t>
            </a:r>
            <a:r>
              <a:rPr lang="en-US" dirty="0" err="1"/>
              <a:t>noiembrie</a:t>
            </a:r>
            <a:r>
              <a:rPr lang="en-US"/>
              <a:t> 2015 - Timșoara, România </a:t>
            </a:r>
            <a:endParaRPr lang="en-GB"/>
          </a:p>
        </p:txBody>
      </p:sp>
    </p:spTree>
    <p:extLst>
      <p:ext uri="{BB962C8B-B14F-4D97-AF65-F5344CB8AC3E}">
        <p14:creationId xmlns:p14="http://schemas.microsoft.com/office/powerpoint/2010/main" val="24524389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3CABC3-9D28-444B-BE45-45801AB4A9D9}" type="slidenum">
              <a:rPr lang="en-GB" smtClean="0"/>
              <a:t>‹#›</a:t>
            </a:fld>
            <a:endParaRPr lang="en-GB"/>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1520" y="363242"/>
            <a:ext cx="4248472" cy="911064"/>
          </a:xfrm>
          <a:prstGeom prst="rect">
            <a:avLst/>
          </a:prstGeom>
        </p:spPr>
      </p:pic>
    </p:spTree>
    <p:extLst>
      <p:ext uri="{BB962C8B-B14F-4D97-AF65-F5344CB8AC3E}">
        <p14:creationId xmlns:p14="http://schemas.microsoft.com/office/powerpoint/2010/main" val="1902411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3CABC3-9D28-444B-BE45-45801AB4A9D9}" type="slidenum">
              <a:rPr lang="en-GB" smtClean="0"/>
              <a:t>‹#›</a:t>
            </a:fld>
            <a:endParaRPr lang="en-GB"/>
          </a:p>
        </p:txBody>
      </p:sp>
    </p:spTree>
    <p:extLst>
      <p:ext uri="{BB962C8B-B14F-4D97-AF65-F5344CB8AC3E}">
        <p14:creationId xmlns:p14="http://schemas.microsoft.com/office/powerpoint/2010/main" val="2805424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3CABC3-9D28-444B-BE45-45801AB4A9D9}" type="slidenum">
              <a:rPr lang="en-GB" smtClean="0"/>
              <a:t>‹#›</a:t>
            </a:fld>
            <a:endParaRPr lang="en-GB"/>
          </a:p>
        </p:txBody>
      </p:sp>
    </p:spTree>
    <p:extLst>
      <p:ext uri="{BB962C8B-B14F-4D97-AF65-F5344CB8AC3E}">
        <p14:creationId xmlns:p14="http://schemas.microsoft.com/office/powerpoint/2010/main" val="34057552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3CABC3-9D28-444B-BE45-45801AB4A9D9}" type="slidenum">
              <a:rPr lang="en-GB" smtClean="0"/>
              <a:t>‹#›</a:t>
            </a:fld>
            <a:endParaRPr lang="en-GB"/>
          </a:p>
        </p:txBody>
      </p:sp>
    </p:spTree>
    <p:extLst>
      <p:ext uri="{BB962C8B-B14F-4D97-AF65-F5344CB8AC3E}">
        <p14:creationId xmlns:p14="http://schemas.microsoft.com/office/powerpoint/2010/main" val="1564490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716016" y="496857"/>
            <a:ext cx="4176464" cy="699896"/>
          </a:xfrm>
        </p:spPr>
        <p:txBody>
          <a:bodyPr>
            <a:noAutofit/>
          </a:bodyPr>
          <a:lstStyle>
            <a:lvl1pPr>
              <a:defRPr sz="3200" b="1">
                <a:solidFill>
                  <a:srgbClr val="9FAEE5"/>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3CABC3-9D28-444B-BE45-45801AB4A9D9}" type="slidenum">
              <a:rPr lang="en-GB" smtClean="0"/>
              <a:t>‹#›</a:t>
            </a:fld>
            <a:endParaRPr lang="en-GB"/>
          </a:p>
        </p:txBody>
      </p:sp>
      <p:sp>
        <p:nvSpPr>
          <p:cNvPr id="9" name="Rectangle 8"/>
          <p:cNvSpPr/>
          <p:nvPr userDrawn="1"/>
        </p:nvSpPr>
        <p:spPr>
          <a:xfrm>
            <a:off x="0" y="6453336"/>
            <a:ext cx="9144000" cy="40466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noProof="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Subtitlu: Se editează din: </a:t>
            </a:r>
            <a:r>
              <a:rPr lang="ro-RO" noProof="0" dirty="0" err="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View</a:t>
            </a:r>
            <a:r>
              <a:rPr lang="ro-RO" baseline="0" noProof="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 - </a:t>
            </a:r>
            <a:r>
              <a:rPr lang="ro-RO" noProof="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SLIDE</a:t>
            </a:r>
            <a:r>
              <a:rPr lang="ro-RO" baseline="0" noProof="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 MASTER și </a:t>
            </a:r>
            <a:r>
              <a:rPr lang="ro-RO" baseline="0" noProof="0" dirty="0" err="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Close</a:t>
            </a:r>
            <a:r>
              <a:rPr lang="ro-RO" baseline="0" noProof="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 Master </a:t>
            </a:r>
            <a:r>
              <a:rPr lang="ro-RO" baseline="0" noProof="0" dirty="0" err="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View</a:t>
            </a:r>
            <a:r>
              <a:rPr lang="ro-RO" baseline="0" noProof="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 la final</a:t>
            </a:r>
            <a:endParaRPr lang="ro-RO" noProof="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1520" y="363242"/>
            <a:ext cx="4248472" cy="911064"/>
          </a:xfrm>
          <a:prstGeom prst="rect">
            <a:avLst/>
          </a:prstGeom>
        </p:spPr>
      </p:pic>
    </p:spTree>
    <p:extLst>
      <p:ext uri="{BB962C8B-B14F-4D97-AF65-F5344CB8AC3E}">
        <p14:creationId xmlns:p14="http://schemas.microsoft.com/office/powerpoint/2010/main" val="2906900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210" y="1268760"/>
            <a:ext cx="8444270" cy="699896"/>
          </a:xfrm>
        </p:spPr>
        <p:txBody>
          <a:bodyPr>
            <a:noAutofit/>
          </a:bodyPr>
          <a:lstStyle>
            <a:lvl1pPr algn="l">
              <a:defRPr sz="3200" b="1">
                <a:solidFill>
                  <a:srgbClr val="9FAEE5"/>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457200" y="1988840"/>
            <a:ext cx="8435280" cy="37052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3CABC3-9D28-444B-BE45-45801AB4A9D9}" type="slidenum">
              <a:rPr lang="en-GB" smtClean="0"/>
              <a:t>‹#›</a:t>
            </a:fld>
            <a:endParaRPr lang="en-GB"/>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1520" y="363242"/>
            <a:ext cx="4248472" cy="911064"/>
          </a:xfrm>
          <a:prstGeom prst="rect">
            <a:avLst/>
          </a:prstGeom>
        </p:spPr>
      </p:pic>
    </p:spTree>
    <p:extLst>
      <p:ext uri="{BB962C8B-B14F-4D97-AF65-F5344CB8AC3E}">
        <p14:creationId xmlns:p14="http://schemas.microsoft.com/office/powerpoint/2010/main" val="2571743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3CABC3-9D28-444B-BE45-45801AB4A9D9}" type="slidenum">
              <a:rPr lang="en-GB" smtClean="0"/>
              <a:t>‹#›</a:t>
            </a:fld>
            <a:endParaRPr lang="en-GB"/>
          </a:p>
        </p:txBody>
      </p:sp>
    </p:spTree>
    <p:extLst>
      <p:ext uri="{BB962C8B-B14F-4D97-AF65-F5344CB8AC3E}">
        <p14:creationId xmlns:p14="http://schemas.microsoft.com/office/powerpoint/2010/main" val="3966481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3CABC3-9D28-444B-BE45-45801AB4A9D9}" type="slidenum">
              <a:rPr lang="en-GB" smtClean="0"/>
              <a:t>‹#›</a:t>
            </a:fld>
            <a:endParaRPr lang="en-GB"/>
          </a:p>
        </p:txBody>
      </p:sp>
    </p:spTree>
    <p:extLst>
      <p:ext uri="{BB962C8B-B14F-4D97-AF65-F5344CB8AC3E}">
        <p14:creationId xmlns:p14="http://schemas.microsoft.com/office/powerpoint/2010/main" val="1393130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E3CABC3-9D28-444B-BE45-45801AB4A9D9}" type="slidenum">
              <a:rPr lang="en-GB" smtClean="0"/>
              <a:t>‹#›</a:t>
            </a:fld>
            <a:endParaRPr lang="en-GB"/>
          </a:p>
        </p:txBody>
      </p:sp>
    </p:spTree>
    <p:extLst>
      <p:ext uri="{BB962C8B-B14F-4D97-AF65-F5344CB8AC3E}">
        <p14:creationId xmlns:p14="http://schemas.microsoft.com/office/powerpoint/2010/main" val="2931656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E3CABC3-9D28-444B-BE45-45801AB4A9D9}" type="slidenum">
              <a:rPr lang="en-GB" smtClean="0"/>
              <a:t>‹#›</a:t>
            </a:fld>
            <a:endParaRPr lang="en-GB"/>
          </a:p>
        </p:txBody>
      </p:sp>
    </p:spTree>
    <p:extLst>
      <p:ext uri="{BB962C8B-B14F-4D97-AF65-F5344CB8AC3E}">
        <p14:creationId xmlns:p14="http://schemas.microsoft.com/office/powerpoint/2010/main" val="2173661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E3CABC3-9D28-444B-BE45-45801AB4A9D9}" type="slidenum">
              <a:rPr lang="en-GB" smtClean="0"/>
              <a:t>‹#›</a:t>
            </a:fld>
            <a:endParaRPr lang="en-GB"/>
          </a:p>
        </p:txBody>
      </p:sp>
    </p:spTree>
    <p:extLst>
      <p:ext uri="{BB962C8B-B14F-4D97-AF65-F5344CB8AC3E}">
        <p14:creationId xmlns:p14="http://schemas.microsoft.com/office/powerpoint/2010/main" val="2336644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3CABC3-9D28-444B-BE45-45801AB4A9D9}" type="slidenum">
              <a:rPr lang="en-GB" smtClean="0"/>
              <a:t>‹#›</a:t>
            </a:fld>
            <a:endParaRPr lang="en-GB"/>
          </a:p>
        </p:txBody>
      </p:sp>
    </p:spTree>
    <p:extLst>
      <p:ext uri="{BB962C8B-B14F-4D97-AF65-F5344CB8AC3E}">
        <p14:creationId xmlns:p14="http://schemas.microsoft.com/office/powerpoint/2010/main" val="2215063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3CABC3-9D28-444B-BE45-45801AB4A9D9}" type="slidenum">
              <a:rPr lang="en-GB" smtClean="0"/>
              <a:t>‹#›</a:t>
            </a:fld>
            <a:endParaRPr lang="en-GB"/>
          </a:p>
        </p:txBody>
      </p:sp>
    </p:spTree>
    <p:extLst>
      <p:ext uri="{BB962C8B-B14F-4D97-AF65-F5344CB8AC3E}">
        <p14:creationId xmlns:p14="http://schemas.microsoft.com/office/powerpoint/2010/main" val="4090189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310903"/>
            <a:ext cx="9144000" cy="1470025"/>
          </a:xfrm>
        </p:spPr>
        <p:txBody>
          <a:bodyPr>
            <a:noAutofit/>
          </a:bodyPr>
          <a:lstStyle/>
          <a:p>
            <a:r>
              <a:rPr lang="ro-RO" sz="2600" dirty="0">
                <a:solidFill>
                  <a:srgbClr val="0070C0"/>
                </a:solidFill>
              </a:rPr>
              <a:t>Programul Interreg-IPA</a:t>
            </a:r>
            <a:r>
              <a:rPr lang="en-US" sz="2600" dirty="0">
                <a:solidFill>
                  <a:srgbClr val="0070C0"/>
                </a:solidFill>
              </a:rPr>
              <a:t> </a:t>
            </a:r>
            <a:r>
              <a:rPr lang="ro-RO" sz="2600" dirty="0">
                <a:solidFill>
                  <a:srgbClr val="0070C0"/>
                </a:solidFill>
              </a:rPr>
              <a:t>de</a:t>
            </a:r>
            <a:r>
              <a:rPr lang="en-US" sz="2600" dirty="0">
                <a:solidFill>
                  <a:srgbClr val="0070C0"/>
                </a:solidFill>
              </a:rPr>
              <a:t> </a:t>
            </a:r>
            <a:r>
              <a:rPr lang="ro-RO" sz="2600" dirty="0">
                <a:solidFill>
                  <a:srgbClr val="0070C0"/>
                </a:solidFill>
              </a:rPr>
              <a:t>Cooperare</a:t>
            </a:r>
            <a:r>
              <a:rPr lang="en-US" sz="2600" dirty="0">
                <a:solidFill>
                  <a:srgbClr val="0070C0"/>
                </a:solidFill>
              </a:rPr>
              <a:t> </a:t>
            </a:r>
            <a:r>
              <a:rPr lang="ro-RO" sz="2600" dirty="0">
                <a:solidFill>
                  <a:srgbClr val="0070C0"/>
                </a:solidFill>
              </a:rPr>
              <a:t>Transfrontalieră România-Serbia </a:t>
            </a:r>
          </a:p>
        </p:txBody>
      </p:sp>
      <p:sp>
        <p:nvSpPr>
          <p:cNvPr id="4" name="Subtitle 17"/>
          <p:cNvSpPr txBox="1">
            <a:spLocks/>
          </p:cNvSpPr>
          <p:nvPr/>
        </p:nvSpPr>
        <p:spPr>
          <a:xfrm>
            <a:off x="0" y="2852936"/>
            <a:ext cx="9144000" cy="1656184"/>
          </a:xfrm>
          <a:prstGeom prst="rect">
            <a:avLst/>
          </a:prstGeom>
          <a:solidFill>
            <a:srgbClr val="0070C0"/>
          </a:solidFill>
          <a:ln>
            <a:noFill/>
          </a:ln>
        </p:spPr>
        <p:txBody>
          <a:bodyPr vert="horz" lIns="91440" tIns="45720" rIns="91440" bIns="45720" rtlCol="0" anchor="ctr">
            <a:normAutofit fontScale="925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ro-RO" sz="3400" b="1" dirty="0">
                <a:solidFill>
                  <a:schemeClr val="bg1">
                    <a:lumMod val="85000"/>
                  </a:schemeClr>
                </a:solidFill>
                <a:effectLst>
                  <a:outerShdw blurRad="38100" dist="38100" dir="2700000" algn="tl">
                    <a:srgbClr val="000000">
                      <a:alpha val="43137"/>
                    </a:srgbClr>
                  </a:outerShdw>
                </a:effectLst>
              </a:rPr>
              <a:t>”Folosirea tradițiilor culturale din regiunea </a:t>
            </a:r>
            <a:r>
              <a:rPr lang="ro-RO" sz="3400" b="1" dirty="0" err="1">
                <a:solidFill>
                  <a:schemeClr val="bg1">
                    <a:lumMod val="85000"/>
                  </a:schemeClr>
                </a:solidFill>
                <a:effectLst>
                  <a:outerShdw blurRad="38100" dist="38100" dir="2700000" algn="tl">
                    <a:srgbClr val="000000">
                      <a:alpha val="43137"/>
                    </a:srgbClr>
                  </a:outerShdw>
                </a:effectLst>
              </a:rPr>
              <a:t>Valcani</a:t>
            </a:r>
            <a:r>
              <a:rPr lang="ro-RO" sz="3400" b="1" dirty="0">
                <a:solidFill>
                  <a:schemeClr val="bg1">
                    <a:lumMod val="85000"/>
                  </a:schemeClr>
                </a:solidFill>
                <a:effectLst>
                  <a:outerShdw blurRad="38100" dist="38100" dir="2700000" algn="tl">
                    <a:srgbClr val="000000">
                      <a:alpha val="43137"/>
                    </a:srgbClr>
                  </a:outerShdw>
                </a:effectLst>
              </a:rPr>
              <a:t>-Novi </a:t>
            </a:r>
            <a:r>
              <a:rPr lang="ro-RO" sz="3400" b="1" dirty="0" err="1">
                <a:solidFill>
                  <a:schemeClr val="bg1">
                    <a:lumMod val="85000"/>
                  </a:schemeClr>
                </a:solidFill>
                <a:effectLst>
                  <a:outerShdw blurRad="38100" dist="38100" dir="2700000" algn="tl">
                    <a:srgbClr val="000000">
                      <a:alpha val="43137"/>
                    </a:srgbClr>
                  </a:outerShdw>
                </a:effectLst>
              </a:rPr>
              <a:t>Knezevac</a:t>
            </a:r>
            <a:r>
              <a:rPr lang="ro-RO" sz="3400" b="1" dirty="0">
                <a:solidFill>
                  <a:schemeClr val="bg1">
                    <a:lumMod val="85000"/>
                  </a:schemeClr>
                </a:solidFill>
                <a:effectLst>
                  <a:outerShdw blurRad="38100" dist="38100" dir="2700000" algn="tl">
                    <a:srgbClr val="000000">
                      <a:alpha val="43137"/>
                    </a:srgbClr>
                  </a:outerShdw>
                </a:effectLst>
              </a:rPr>
              <a:t> pentru promovarea turismului în Banatul istoric”</a:t>
            </a:r>
            <a:endParaRPr lang="en-GB" sz="3400" b="1" dirty="0">
              <a:solidFill>
                <a:schemeClr val="bg1"/>
              </a:solidFill>
              <a:effectLst>
                <a:outerShdw blurRad="38100" dist="38100" dir="2700000" algn="tl">
                  <a:srgbClr val="000000">
                    <a:alpha val="43137"/>
                  </a:srgbClr>
                </a:outerShdw>
              </a:effectLst>
            </a:endParaRPr>
          </a:p>
        </p:txBody>
      </p:sp>
      <p:sp>
        <p:nvSpPr>
          <p:cNvPr id="5" name="Subtitle 17"/>
          <p:cNvSpPr txBox="1">
            <a:spLocks/>
          </p:cNvSpPr>
          <p:nvPr/>
        </p:nvSpPr>
        <p:spPr>
          <a:xfrm>
            <a:off x="0" y="5517232"/>
            <a:ext cx="9144000" cy="79503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ro-RO" dirty="0" err="1">
                <a:solidFill>
                  <a:srgbClr val="C00000"/>
                </a:solidFill>
                <a:latin typeface="Open Sans" panose="020B0606030504020204" pitchFamily="34" charset="0"/>
                <a:ea typeface="Open Sans" panose="020B0606030504020204" pitchFamily="34" charset="0"/>
                <a:cs typeface="Open Sans" panose="020B0606030504020204" pitchFamily="34" charset="0"/>
              </a:rPr>
              <a:t>Valcani</a:t>
            </a:r>
            <a:endParaRPr lang="ro-RO" dirty="0">
              <a:solidFill>
                <a:srgbClr val="C00000"/>
              </a:solidFill>
              <a:latin typeface="Open Sans" panose="020B0606030504020204" pitchFamily="34" charset="0"/>
              <a:ea typeface="Open Sans" panose="020B0606030504020204" pitchFamily="34" charset="0"/>
              <a:cs typeface="Open Sans" panose="020B0606030504020204" pitchFamily="34" charset="0"/>
            </a:endParaRPr>
          </a:p>
          <a:p>
            <a:r>
              <a:rPr lang="ro-RO" dirty="0">
                <a:solidFill>
                  <a:schemeClr val="bg1">
                    <a:lumMod val="50000"/>
                  </a:schemeClr>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26</a:t>
            </a:r>
            <a:r>
              <a:rPr lang="en-US" dirty="0">
                <a:solidFill>
                  <a:schemeClr val="bg1">
                    <a:lumMod val="50000"/>
                  </a:schemeClr>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 </a:t>
            </a:r>
            <a:r>
              <a:rPr lang="ro-RO" dirty="0">
                <a:solidFill>
                  <a:schemeClr val="bg1">
                    <a:lumMod val="50000"/>
                  </a:schemeClr>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ianuarie</a:t>
            </a:r>
            <a:r>
              <a:rPr lang="en-US" dirty="0">
                <a:solidFill>
                  <a:schemeClr val="bg1">
                    <a:lumMod val="50000"/>
                  </a:schemeClr>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 </a:t>
            </a:r>
            <a:r>
              <a:rPr lang="ro-RO" dirty="0">
                <a:solidFill>
                  <a:schemeClr val="bg1">
                    <a:lumMod val="50000"/>
                  </a:schemeClr>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2022</a:t>
            </a:r>
          </a:p>
        </p:txBody>
      </p:sp>
      <p:cxnSp>
        <p:nvCxnSpPr>
          <p:cNvPr id="7" name="Straight Connector 6"/>
          <p:cNvCxnSpPr/>
          <p:nvPr/>
        </p:nvCxnSpPr>
        <p:spPr>
          <a:xfrm>
            <a:off x="0" y="6381328"/>
            <a:ext cx="9144000" cy="0"/>
          </a:xfrm>
          <a:prstGeom prst="line">
            <a:avLst/>
          </a:prstGeom>
          <a:ln w="12700">
            <a:solidFill>
              <a:schemeClr val="bg1">
                <a:lumMod val="65000"/>
              </a:schemeClr>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8133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C68CB89-6D98-48C6-93E5-124D84E5DDBE}"/>
              </a:ext>
            </a:extLst>
          </p:cNvPr>
          <p:cNvSpPr>
            <a:spLocks noGrp="1"/>
          </p:cNvSpPr>
          <p:nvPr>
            <p:ph type="title"/>
          </p:nvPr>
        </p:nvSpPr>
        <p:spPr/>
        <p:txBody>
          <a:bodyPr/>
          <a:lstStyle/>
          <a:p>
            <a:r>
              <a:rPr lang="hu-HU" dirty="0" err="1"/>
              <a:t>Activități</a:t>
            </a:r>
            <a:endParaRPr lang="hu-HU" dirty="0"/>
          </a:p>
        </p:txBody>
      </p:sp>
      <p:sp>
        <p:nvSpPr>
          <p:cNvPr id="3" name="Tartalom helye 2">
            <a:extLst>
              <a:ext uri="{FF2B5EF4-FFF2-40B4-BE49-F238E27FC236}">
                <a16:creationId xmlns:a16="http://schemas.microsoft.com/office/drawing/2014/main" id="{604002CF-4898-444D-A368-C73C6CF2747A}"/>
              </a:ext>
            </a:extLst>
          </p:cNvPr>
          <p:cNvSpPr>
            <a:spLocks noGrp="1"/>
          </p:cNvSpPr>
          <p:nvPr>
            <p:ph idx="1"/>
          </p:nvPr>
        </p:nvSpPr>
        <p:spPr/>
        <p:txBody>
          <a:bodyPr>
            <a:normAutofit lnSpcReduction="10000"/>
          </a:bodyPr>
          <a:lstStyle/>
          <a:p>
            <a:pPr algn="just">
              <a:lnSpc>
                <a:spcPct val="115000"/>
              </a:lnSpc>
              <a:spcAft>
                <a:spcPts val="1000"/>
              </a:spcAft>
            </a:pPr>
            <a:r>
              <a:rPr lang="ro-RO" sz="1800" dirty="0">
                <a:effectLst/>
                <a:latin typeface="Open Sans" panose="020B0606030504020204" pitchFamily="34" charset="0"/>
                <a:ea typeface="Calibri" panose="020F0502020204030204" pitchFamily="34" charset="0"/>
                <a:cs typeface="Times New Roman" panose="02020603050405020304" pitchFamily="18" charset="0"/>
              </a:rPr>
              <a:t>Evenimente culturale – Un eveniment de 2 zile la </a:t>
            </a:r>
            <a:r>
              <a:rPr lang="ro-RO" sz="1800" dirty="0" err="1">
                <a:effectLst/>
                <a:latin typeface="Open Sans" panose="020B0606030504020204" pitchFamily="34" charset="0"/>
                <a:ea typeface="Calibri" panose="020F0502020204030204" pitchFamily="34" charset="0"/>
                <a:cs typeface="Times New Roman" panose="02020603050405020304" pitchFamily="18" charset="0"/>
              </a:rPr>
              <a:t>Valcani</a:t>
            </a:r>
            <a:r>
              <a:rPr lang="ro-RO" sz="1800" dirty="0">
                <a:effectLst/>
                <a:latin typeface="Open Sans" panose="020B0606030504020204" pitchFamily="34" charset="0"/>
                <a:ea typeface="Calibri" panose="020F0502020204030204" pitchFamily="34" charset="0"/>
                <a:cs typeface="Times New Roman" panose="02020603050405020304" pitchFamily="18" charset="0"/>
              </a:rPr>
              <a:t> și unul de 1 zi la Novi </a:t>
            </a:r>
            <a:r>
              <a:rPr lang="ro-RO" sz="1800" dirty="0" err="1">
                <a:effectLst/>
                <a:latin typeface="Open Sans" panose="020B0606030504020204" pitchFamily="34" charset="0"/>
                <a:ea typeface="Calibri" panose="020F0502020204030204" pitchFamily="34" charset="0"/>
                <a:cs typeface="Times New Roman" panose="02020603050405020304" pitchFamily="18" charset="0"/>
              </a:rPr>
              <a:t>Knezevac</a:t>
            </a:r>
            <a:r>
              <a:rPr lang="ro-RO" sz="1800" dirty="0">
                <a:effectLst/>
                <a:latin typeface="Open Sans" panose="020B0606030504020204" pitchFamily="34" charset="0"/>
                <a:ea typeface="Calibri" panose="020F0502020204030204" pitchFamily="34" charset="0"/>
                <a:cs typeface="Times New Roman" panose="02020603050405020304" pitchFamily="18" charset="0"/>
              </a:rPr>
              <a:t>. Evenimentul ar trebui să aibă un impact considerabil, bazându-se pe moștenirea locală.</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ro-RO" sz="1800" dirty="0">
                <a:effectLst/>
                <a:latin typeface="Open Sans" panose="020B0606030504020204" pitchFamily="34" charset="0"/>
                <a:ea typeface="Calibri" panose="020F0502020204030204" pitchFamily="34" charset="0"/>
                <a:cs typeface="Times New Roman" panose="02020603050405020304" pitchFamily="18" charset="0"/>
              </a:rPr>
              <a:t>Echipa de proiect va contacta ONG-urile din ambele </a:t>
            </a:r>
            <a:r>
              <a:rPr lang="ro-RO" sz="1800" dirty="0" err="1">
                <a:effectLst/>
                <a:latin typeface="Open Sans" panose="020B0606030504020204" pitchFamily="34" charset="0"/>
                <a:ea typeface="Calibri" panose="020F0502020204030204" pitchFamily="34" charset="0"/>
                <a:cs typeface="Times New Roman" panose="02020603050405020304" pitchFamily="18" charset="0"/>
              </a:rPr>
              <a:t>localităţi</a:t>
            </a:r>
            <a:r>
              <a:rPr lang="ro-RO" sz="1800" dirty="0">
                <a:effectLst/>
                <a:latin typeface="Open Sans" panose="020B0606030504020204" pitchFamily="34" charset="0"/>
                <a:ea typeface="Calibri" panose="020F0502020204030204" pitchFamily="34" charset="0"/>
                <a:cs typeface="Times New Roman" panose="02020603050405020304" pitchFamily="18" charset="0"/>
              </a:rPr>
              <a:t>, va avea o </a:t>
            </a:r>
            <a:r>
              <a:rPr lang="ro-RO" sz="1800" dirty="0" err="1">
                <a:effectLst/>
                <a:latin typeface="Open Sans" panose="020B0606030504020204" pitchFamily="34" charset="0"/>
                <a:ea typeface="Calibri" panose="020F0502020204030204" pitchFamily="34" charset="0"/>
                <a:cs typeface="Times New Roman" panose="02020603050405020304" pitchFamily="18" charset="0"/>
              </a:rPr>
              <a:t>discuţie</a:t>
            </a:r>
            <a:r>
              <a:rPr lang="ro-RO" sz="1800" dirty="0">
                <a:effectLst/>
                <a:latin typeface="Open Sans" panose="020B0606030504020204" pitchFamily="34" charset="0"/>
                <a:ea typeface="Calibri" panose="020F0502020204030204" pitchFamily="34" charset="0"/>
                <a:cs typeface="Times New Roman" panose="02020603050405020304" pitchFamily="18" charset="0"/>
              </a:rPr>
              <a:t> cu liderii săi </a:t>
            </a:r>
            <a:r>
              <a:rPr lang="ro-RO" sz="1800" dirty="0" err="1">
                <a:effectLst/>
                <a:latin typeface="Open Sans" panose="020B0606030504020204" pitchFamily="34" charset="0"/>
                <a:ea typeface="Calibri" panose="020F0502020204030204" pitchFamily="34" charset="0"/>
                <a:cs typeface="Times New Roman" panose="02020603050405020304" pitchFamily="18" charset="0"/>
              </a:rPr>
              <a:t>şi</a:t>
            </a:r>
            <a:r>
              <a:rPr lang="ro-RO" sz="1800" dirty="0">
                <a:effectLst/>
                <a:latin typeface="Open Sans" panose="020B0606030504020204" pitchFamily="34" charset="0"/>
                <a:ea typeface="Calibri" panose="020F0502020204030204" pitchFamily="34" charset="0"/>
                <a:cs typeface="Times New Roman" panose="02020603050405020304" pitchFamily="18" charset="0"/>
              </a:rPr>
              <a:t> le va propune să participe cu propria activitate la eveniment.</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o-RO" sz="1800" dirty="0">
                <a:effectLst/>
                <a:latin typeface="Open Sans" panose="020B0606030504020204" pitchFamily="34" charset="0"/>
                <a:ea typeface="Calibri" panose="020F0502020204030204" pitchFamily="34" charset="0"/>
                <a:cs typeface="Times New Roman" panose="02020603050405020304" pitchFamily="18" charset="0"/>
              </a:rPr>
              <a:t>Partenerul de proiect va achiziționa o scenă mobilă cu sistem profesional de sunet și lumini. Scena va fi folosită pentru organizarea evenimentului cultural emblematic pe perioada proiectului și pentru organizarea de evenimente de înaltă calitate în perioada de sustenabilitate a proiectului.</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hu-HU" dirty="0"/>
          </a:p>
        </p:txBody>
      </p:sp>
    </p:spTree>
    <p:extLst>
      <p:ext uri="{BB962C8B-B14F-4D97-AF65-F5344CB8AC3E}">
        <p14:creationId xmlns:p14="http://schemas.microsoft.com/office/powerpoint/2010/main" val="4198264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BF993BE-6D53-4F08-8474-3DA4D05898B5}"/>
              </a:ext>
            </a:extLst>
          </p:cNvPr>
          <p:cNvSpPr>
            <a:spLocks noGrp="1"/>
          </p:cNvSpPr>
          <p:nvPr>
            <p:ph type="title"/>
          </p:nvPr>
        </p:nvSpPr>
        <p:spPr/>
        <p:txBody>
          <a:bodyPr/>
          <a:lstStyle/>
          <a:p>
            <a:r>
              <a:rPr lang="hu-HU" dirty="0" err="1"/>
              <a:t>Durabilitatea</a:t>
            </a:r>
            <a:r>
              <a:rPr lang="hu-HU" dirty="0"/>
              <a:t> </a:t>
            </a:r>
            <a:r>
              <a:rPr lang="hu-HU" dirty="0" err="1"/>
              <a:t>realizărilor</a:t>
            </a:r>
            <a:endParaRPr lang="hu-HU" dirty="0"/>
          </a:p>
        </p:txBody>
      </p:sp>
      <p:sp>
        <p:nvSpPr>
          <p:cNvPr id="3" name="Tartalom helye 2">
            <a:extLst>
              <a:ext uri="{FF2B5EF4-FFF2-40B4-BE49-F238E27FC236}">
                <a16:creationId xmlns:a16="http://schemas.microsoft.com/office/drawing/2014/main" id="{8789EF9E-A792-4396-BAD1-AB79CC580966}"/>
              </a:ext>
            </a:extLst>
          </p:cNvPr>
          <p:cNvSpPr>
            <a:spLocks noGrp="1"/>
          </p:cNvSpPr>
          <p:nvPr>
            <p:ph idx="1"/>
          </p:nvPr>
        </p:nvSpPr>
        <p:spPr/>
        <p:txBody>
          <a:bodyPr/>
          <a:lstStyle/>
          <a:p>
            <a:pPr algn="just">
              <a:lnSpc>
                <a:spcPct val="115000"/>
              </a:lnSpc>
              <a:spcAft>
                <a:spcPts val="1000"/>
              </a:spcAft>
            </a:pPr>
            <a:r>
              <a:rPr lang="ro-RO" sz="1800" dirty="0">
                <a:effectLst/>
                <a:latin typeface="Open Sans" panose="020B0606030504020204" pitchFamily="34" charset="0"/>
                <a:ea typeface="Calibri" panose="020F0502020204030204" pitchFamily="34" charset="0"/>
                <a:cs typeface="Times New Roman" panose="02020603050405020304" pitchFamily="18" charset="0"/>
              </a:rPr>
              <a:t>După finalizarea proiectului, partenerii vor continua să își dezvolte activitățile, bazele instituționale fiind asigurate.</a:t>
            </a:r>
          </a:p>
          <a:p>
            <a:pPr algn="just">
              <a:lnSpc>
                <a:spcPct val="115000"/>
              </a:lnSpc>
              <a:spcAft>
                <a:spcPts val="1000"/>
              </a:spcAft>
            </a:pPr>
            <a:r>
              <a:rPr lang="ro-RO" sz="1800" dirty="0">
                <a:effectLst/>
                <a:latin typeface="Open Sans" panose="020B0606030504020204" pitchFamily="34" charset="0"/>
                <a:ea typeface="Calibri" panose="020F0502020204030204" pitchFamily="34" charset="0"/>
                <a:cs typeface="Times New Roman" panose="02020603050405020304" pitchFamily="18" charset="0"/>
              </a:rPr>
              <a:t>Sustenabilitatea este asigurată și prin studiul de oportunitate deja elaborat și filmul de promovare care vor putea fi folosite în viitor ca exemple.</a:t>
            </a:r>
          </a:p>
          <a:p>
            <a:pPr algn="just">
              <a:lnSpc>
                <a:spcPct val="115000"/>
              </a:lnSpc>
              <a:spcAft>
                <a:spcPts val="1000"/>
              </a:spcAft>
            </a:pPr>
            <a:r>
              <a:rPr lang="ro-RO" sz="1800" dirty="0">
                <a:effectLst/>
                <a:latin typeface="Open Sans" panose="020B0606030504020204" pitchFamily="34" charset="0"/>
                <a:ea typeface="Calibri" panose="020F0502020204030204" pitchFamily="34" charset="0"/>
                <a:cs typeface="Times New Roman" panose="02020603050405020304" pitchFamily="18" charset="0"/>
              </a:rPr>
              <a:t>Comuna </a:t>
            </a:r>
            <a:r>
              <a:rPr lang="ro-RO" sz="1800" dirty="0" err="1">
                <a:effectLst/>
                <a:latin typeface="Open Sans" panose="020B0606030504020204" pitchFamily="34" charset="0"/>
                <a:ea typeface="Calibri" panose="020F0502020204030204" pitchFamily="34" charset="0"/>
                <a:cs typeface="Times New Roman" panose="02020603050405020304" pitchFamily="18" charset="0"/>
              </a:rPr>
              <a:t>Valcani</a:t>
            </a:r>
            <a:r>
              <a:rPr lang="ro-RO" sz="1800" dirty="0">
                <a:effectLst/>
                <a:latin typeface="Open Sans" panose="020B0606030504020204" pitchFamily="34" charset="0"/>
                <a:ea typeface="Calibri" panose="020F0502020204030204" pitchFamily="34" charset="0"/>
                <a:cs typeface="Times New Roman" panose="02020603050405020304" pitchFamily="18" charset="0"/>
              </a:rPr>
              <a:t> va folosi infrastructura creată, evenimentele culturale organizate în cadrul programului vor fi organizate și în viitor.</a:t>
            </a:r>
          </a:p>
          <a:p>
            <a:pPr algn="just">
              <a:lnSpc>
                <a:spcPct val="115000"/>
              </a:lnSpc>
              <a:spcAft>
                <a:spcPts val="1000"/>
              </a:spcAft>
            </a:pPr>
            <a:r>
              <a:rPr lang="ro-RO" sz="1800" dirty="0">
                <a:effectLst/>
                <a:latin typeface="Open Sans" panose="020B0606030504020204" pitchFamily="34" charset="0"/>
                <a:ea typeface="Calibri" panose="020F0502020204030204" pitchFamily="34" charset="0"/>
                <a:cs typeface="Times New Roman" panose="02020603050405020304" pitchFamily="18" charset="0"/>
              </a:rPr>
              <a:t>De asemenea autoritățile locale vor atrage afacerile din domeniul turismului pentru a susține evenimentele.</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hu-HU" dirty="0"/>
          </a:p>
        </p:txBody>
      </p:sp>
    </p:spTree>
    <p:extLst>
      <p:ext uri="{BB962C8B-B14F-4D97-AF65-F5344CB8AC3E}">
        <p14:creationId xmlns:p14="http://schemas.microsoft.com/office/powerpoint/2010/main" val="31573562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B580B124-A861-4DEB-ACDA-116FD39A86CD}"/>
              </a:ext>
            </a:extLst>
          </p:cNvPr>
          <p:cNvSpPr>
            <a:spLocks noGrp="1"/>
          </p:cNvSpPr>
          <p:nvPr>
            <p:ph type="ctrTitle"/>
          </p:nvPr>
        </p:nvSpPr>
        <p:spPr/>
        <p:txBody>
          <a:bodyPr/>
          <a:lstStyle/>
          <a:p>
            <a:r>
              <a:rPr lang="hu-HU" dirty="0" err="1"/>
              <a:t>Cooperare</a:t>
            </a:r>
            <a:r>
              <a:rPr lang="hu-HU" dirty="0"/>
              <a:t> </a:t>
            </a:r>
            <a:r>
              <a:rPr lang="hu-HU" dirty="0" err="1"/>
              <a:t>dincolo</a:t>
            </a:r>
            <a:r>
              <a:rPr lang="hu-HU" dirty="0"/>
              <a:t> de </a:t>
            </a:r>
            <a:r>
              <a:rPr lang="hu-HU" dirty="0" err="1"/>
              <a:t>frontiere</a:t>
            </a:r>
            <a:endParaRPr lang="hu-HU" dirty="0"/>
          </a:p>
        </p:txBody>
      </p:sp>
      <p:sp>
        <p:nvSpPr>
          <p:cNvPr id="3" name="Alcím 2">
            <a:extLst>
              <a:ext uri="{FF2B5EF4-FFF2-40B4-BE49-F238E27FC236}">
                <a16:creationId xmlns:a16="http://schemas.microsoft.com/office/drawing/2014/main" id="{7B278104-5742-4F6E-A536-C03B4343D838}"/>
              </a:ext>
            </a:extLst>
          </p:cNvPr>
          <p:cNvSpPr>
            <a:spLocks noGrp="1"/>
          </p:cNvSpPr>
          <p:nvPr>
            <p:ph type="subTitle" idx="1"/>
          </p:nvPr>
        </p:nvSpPr>
        <p:spPr/>
        <p:txBody>
          <a:bodyPr>
            <a:normAutofit fontScale="55000" lnSpcReduction="20000"/>
          </a:bodyPr>
          <a:lstStyle/>
          <a:p>
            <a:r>
              <a:rPr lang="hu-HU" dirty="0"/>
              <a:t>Programul </a:t>
            </a:r>
            <a:r>
              <a:rPr lang="hu-HU" dirty="0" err="1"/>
              <a:t>Interreg</a:t>
            </a:r>
            <a:r>
              <a:rPr lang="hu-HU" dirty="0"/>
              <a:t>-IPA de </a:t>
            </a:r>
            <a:r>
              <a:rPr lang="hu-HU" dirty="0" err="1"/>
              <a:t>Cooperare</a:t>
            </a:r>
            <a:r>
              <a:rPr lang="hu-HU" dirty="0"/>
              <a:t> </a:t>
            </a:r>
            <a:r>
              <a:rPr lang="hu-HU" dirty="0" err="1"/>
              <a:t>Transfrontalieră</a:t>
            </a:r>
            <a:r>
              <a:rPr lang="hu-HU" dirty="0"/>
              <a:t> </a:t>
            </a:r>
            <a:r>
              <a:rPr lang="hu-HU" dirty="0" err="1"/>
              <a:t>Romania-Serbia</a:t>
            </a:r>
            <a:r>
              <a:rPr lang="hu-HU" dirty="0"/>
              <a:t> este </a:t>
            </a:r>
            <a:r>
              <a:rPr lang="hu-HU" dirty="0" err="1"/>
              <a:t>finanțat</a:t>
            </a:r>
            <a:r>
              <a:rPr lang="hu-HU" dirty="0"/>
              <a:t> de </a:t>
            </a:r>
            <a:r>
              <a:rPr lang="hu-HU" dirty="0" err="1"/>
              <a:t>Uniunea</a:t>
            </a:r>
            <a:r>
              <a:rPr lang="hu-HU" dirty="0"/>
              <a:t> </a:t>
            </a:r>
            <a:r>
              <a:rPr lang="hu-HU" dirty="0" err="1"/>
              <a:t>Europeană</a:t>
            </a:r>
            <a:r>
              <a:rPr lang="hu-HU" dirty="0"/>
              <a:t> </a:t>
            </a:r>
            <a:r>
              <a:rPr lang="hu-HU" dirty="0" err="1"/>
              <a:t>prin</a:t>
            </a:r>
            <a:r>
              <a:rPr lang="hu-HU" dirty="0"/>
              <a:t> </a:t>
            </a:r>
            <a:r>
              <a:rPr lang="hu-HU" dirty="0" err="1"/>
              <a:t>Instrumentul</a:t>
            </a:r>
            <a:r>
              <a:rPr lang="hu-HU" dirty="0"/>
              <a:t> de </a:t>
            </a:r>
            <a:r>
              <a:rPr lang="hu-HU" dirty="0" err="1"/>
              <a:t>Asistenţă</a:t>
            </a:r>
            <a:r>
              <a:rPr lang="hu-HU" dirty="0"/>
              <a:t> </a:t>
            </a:r>
            <a:r>
              <a:rPr lang="hu-HU" dirty="0" err="1"/>
              <a:t>pentru</a:t>
            </a:r>
            <a:r>
              <a:rPr lang="hu-HU" dirty="0"/>
              <a:t> </a:t>
            </a:r>
            <a:r>
              <a:rPr lang="hu-HU" dirty="0" err="1"/>
              <a:t>Preaderare</a:t>
            </a:r>
            <a:r>
              <a:rPr lang="hu-HU" dirty="0"/>
              <a:t> (IPA II) </a:t>
            </a:r>
            <a:r>
              <a:rPr lang="hu-HU" dirty="0" err="1"/>
              <a:t>şi</a:t>
            </a:r>
            <a:r>
              <a:rPr lang="hu-HU" dirty="0"/>
              <a:t> </a:t>
            </a:r>
            <a:r>
              <a:rPr lang="hu-HU" dirty="0" err="1"/>
              <a:t>cofinanţat</a:t>
            </a:r>
            <a:r>
              <a:rPr lang="hu-HU" dirty="0"/>
              <a:t> de </a:t>
            </a:r>
            <a:r>
              <a:rPr lang="hu-HU" dirty="0" err="1"/>
              <a:t>statele</a:t>
            </a:r>
            <a:r>
              <a:rPr lang="hu-HU" dirty="0"/>
              <a:t> </a:t>
            </a:r>
            <a:r>
              <a:rPr lang="hu-HU" dirty="0" err="1"/>
              <a:t>partenere</a:t>
            </a:r>
            <a:r>
              <a:rPr lang="hu-HU" dirty="0"/>
              <a:t> </a:t>
            </a:r>
            <a:r>
              <a:rPr lang="hu-HU" dirty="0" err="1"/>
              <a:t>în</a:t>
            </a:r>
            <a:r>
              <a:rPr lang="hu-HU" dirty="0"/>
              <a:t> program.</a:t>
            </a:r>
          </a:p>
          <a:p>
            <a:endParaRPr lang="hu-HU" dirty="0"/>
          </a:p>
          <a:p>
            <a:r>
              <a:rPr lang="hu-HU" b="1" dirty="0" err="1"/>
              <a:t>Conţinutul</a:t>
            </a:r>
            <a:r>
              <a:rPr lang="hu-HU" b="1" dirty="0"/>
              <a:t> </a:t>
            </a:r>
            <a:r>
              <a:rPr lang="hu-HU" b="1" dirty="0" err="1"/>
              <a:t>acestui</a:t>
            </a:r>
            <a:r>
              <a:rPr lang="hu-HU" b="1" dirty="0"/>
              <a:t> </a:t>
            </a:r>
            <a:r>
              <a:rPr lang="hu-HU" b="1" dirty="0" err="1"/>
              <a:t>material</a:t>
            </a:r>
            <a:r>
              <a:rPr lang="hu-HU" b="1" dirty="0"/>
              <a:t> </a:t>
            </a:r>
            <a:r>
              <a:rPr lang="hu-HU" b="1" dirty="0" err="1"/>
              <a:t>nu</a:t>
            </a:r>
            <a:r>
              <a:rPr lang="hu-HU" b="1" dirty="0"/>
              <a:t> </a:t>
            </a:r>
            <a:r>
              <a:rPr lang="hu-HU" b="1" dirty="0" err="1"/>
              <a:t>reprezintă</a:t>
            </a:r>
            <a:r>
              <a:rPr lang="hu-HU" b="1" dirty="0"/>
              <a:t> </a:t>
            </a:r>
            <a:r>
              <a:rPr lang="hu-HU" b="1" dirty="0" err="1"/>
              <a:t>în</a:t>
            </a:r>
            <a:r>
              <a:rPr lang="hu-HU" b="1" dirty="0"/>
              <a:t> </a:t>
            </a:r>
            <a:r>
              <a:rPr lang="hu-HU" b="1" dirty="0" err="1"/>
              <a:t>mod</a:t>
            </a:r>
            <a:r>
              <a:rPr lang="hu-HU" b="1" dirty="0"/>
              <a:t> </a:t>
            </a:r>
            <a:r>
              <a:rPr lang="hu-HU" b="1" dirty="0" err="1"/>
              <a:t>necesar</a:t>
            </a:r>
            <a:r>
              <a:rPr lang="hu-HU" b="1" dirty="0"/>
              <a:t> </a:t>
            </a:r>
            <a:r>
              <a:rPr lang="hu-HU" b="1" dirty="0" err="1"/>
              <a:t>poziţia</a:t>
            </a:r>
            <a:r>
              <a:rPr lang="hu-HU" b="1" dirty="0"/>
              <a:t> </a:t>
            </a:r>
            <a:r>
              <a:rPr lang="hu-HU" b="1" dirty="0" err="1"/>
              <a:t>oficială</a:t>
            </a:r>
            <a:r>
              <a:rPr lang="hu-HU" b="1" dirty="0"/>
              <a:t> a </a:t>
            </a:r>
            <a:r>
              <a:rPr lang="hu-HU" b="1" dirty="0" err="1"/>
              <a:t>Uniunii</a:t>
            </a:r>
            <a:r>
              <a:rPr lang="hu-HU" b="1" dirty="0"/>
              <a:t> </a:t>
            </a:r>
            <a:r>
              <a:rPr lang="hu-HU" b="1" dirty="0" err="1"/>
              <a:t>Europene</a:t>
            </a:r>
            <a:r>
              <a:rPr lang="hu-HU" b="1" dirty="0"/>
              <a:t>.</a:t>
            </a:r>
          </a:p>
        </p:txBody>
      </p:sp>
    </p:spTree>
    <p:extLst>
      <p:ext uri="{BB962C8B-B14F-4D97-AF65-F5344CB8AC3E}">
        <p14:creationId xmlns:p14="http://schemas.microsoft.com/office/powerpoint/2010/main" val="3660457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CE94DC41-76F3-44C3-B347-C2FB69BC01D6}"/>
              </a:ext>
            </a:extLst>
          </p:cNvPr>
          <p:cNvSpPr>
            <a:spLocks noGrp="1"/>
          </p:cNvSpPr>
          <p:nvPr>
            <p:ph type="title"/>
          </p:nvPr>
        </p:nvSpPr>
        <p:spPr/>
        <p:txBody>
          <a:bodyPr/>
          <a:lstStyle/>
          <a:p>
            <a:r>
              <a:rPr lang="hu-HU" dirty="0" err="1"/>
              <a:t>Date</a:t>
            </a:r>
            <a:r>
              <a:rPr lang="hu-HU" dirty="0"/>
              <a:t> de </a:t>
            </a:r>
            <a:r>
              <a:rPr lang="hu-HU" dirty="0" err="1"/>
              <a:t>identificare</a:t>
            </a:r>
            <a:r>
              <a:rPr lang="hu-HU" dirty="0"/>
              <a:t> </a:t>
            </a:r>
            <a:r>
              <a:rPr lang="hu-HU" dirty="0" err="1"/>
              <a:t>proiect</a:t>
            </a:r>
            <a:endParaRPr lang="hu-HU" dirty="0"/>
          </a:p>
        </p:txBody>
      </p:sp>
      <p:sp>
        <p:nvSpPr>
          <p:cNvPr id="3" name="Tartalom helye 2">
            <a:extLst>
              <a:ext uri="{FF2B5EF4-FFF2-40B4-BE49-F238E27FC236}">
                <a16:creationId xmlns:a16="http://schemas.microsoft.com/office/drawing/2014/main" id="{8D41CC3C-2DBA-4FD5-B85A-A8227F9D398C}"/>
              </a:ext>
            </a:extLst>
          </p:cNvPr>
          <p:cNvSpPr>
            <a:spLocks noGrp="1"/>
          </p:cNvSpPr>
          <p:nvPr>
            <p:ph idx="1"/>
          </p:nvPr>
        </p:nvSpPr>
        <p:spPr/>
        <p:txBody>
          <a:bodyPr/>
          <a:lstStyle/>
          <a:p>
            <a:pPr algn="just">
              <a:lnSpc>
                <a:spcPct val="115000"/>
              </a:lnSpc>
              <a:spcAft>
                <a:spcPts val="1000"/>
              </a:spcAft>
            </a:pPr>
            <a:r>
              <a:rPr lang="ro-RO" sz="1800" dirty="0">
                <a:effectLst/>
                <a:latin typeface="Open Sans" panose="020B0606030504020204" pitchFamily="34" charset="0"/>
                <a:ea typeface="Calibri" panose="020F0502020204030204" pitchFamily="34" charset="0"/>
                <a:cs typeface="Times New Roman" panose="02020603050405020304" pitchFamily="18" charset="0"/>
              </a:rPr>
              <a:t>cod </a:t>
            </a:r>
            <a:r>
              <a:rPr lang="ro-RO" sz="1800" dirty="0" err="1">
                <a:effectLst/>
                <a:latin typeface="Open Sans" panose="020B0606030504020204" pitchFamily="34" charset="0"/>
                <a:ea typeface="Calibri" panose="020F0502020204030204" pitchFamily="34" charset="0"/>
                <a:cs typeface="Times New Roman" panose="02020603050405020304" pitchFamily="18" charset="0"/>
              </a:rPr>
              <a:t>eMs</a:t>
            </a:r>
            <a:r>
              <a:rPr lang="ro-RO" sz="1800" dirty="0">
                <a:effectLst/>
                <a:latin typeface="Open Sans" panose="020B0606030504020204" pitchFamily="34" charset="0"/>
                <a:ea typeface="Calibri" panose="020F0502020204030204" pitchFamily="34" charset="0"/>
                <a:cs typeface="Times New Roman" panose="02020603050405020304" pitchFamily="18" charset="0"/>
              </a:rPr>
              <a:t>: RORS 395.</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o-RO" sz="1800" b="1" dirty="0">
                <a:effectLst/>
                <a:latin typeface="Open Sans" panose="020B0606030504020204" pitchFamily="34" charset="0"/>
                <a:ea typeface="Calibri" panose="020F0502020204030204" pitchFamily="34" charset="0"/>
                <a:cs typeface="Times New Roman" panose="02020603050405020304" pitchFamily="18" charset="0"/>
              </a:rPr>
              <a:t>Denumirea organizației principale beneficiare:</a:t>
            </a:r>
            <a:r>
              <a:rPr lang="ro-RO" sz="1800" dirty="0">
                <a:effectLst/>
                <a:latin typeface="Open Sans" panose="020B0606030504020204" pitchFamily="34" charset="0"/>
                <a:ea typeface="Calibri" panose="020F0502020204030204" pitchFamily="34" charset="0"/>
                <a:cs typeface="Times New Roman" panose="02020603050405020304" pitchFamily="18" charset="0"/>
              </a:rPr>
              <a:t> Comuna </a:t>
            </a:r>
            <a:r>
              <a:rPr lang="ro-RO" sz="1800" dirty="0" err="1">
                <a:effectLst/>
                <a:latin typeface="Open Sans" panose="020B0606030504020204" pitchFamily="34" charset="0"/>
                <a:ea typeface="Calibri" panose="020F0502020204030204" pitchFamily="34" charset="0"/>
                <a:cs typeface="Times New Roman" panose="02020603050405020304" pitchFamily="18" charset="0"/>
              </a:rPr>
              <a:t>Valcani</a:t>
            </a:r>
            <a:r>
              <a:rPr lang="ro-RO" sz="1800" dirty="0">
                <a:effectLst/>
                <a:latin typeface="Open Sans" panose="020B0606030504020204" pitchFamily="34" charset="0"/>
                <a:ea typeface="Calibri" panose="020F0502020204030204" pitchFamily="34" charset="0"/>
                <a:cs typeface="Times New Roman" panose="02020603050405020304" pitchFamily="18" charset="0"/>
              </a:rPr>
              <a:t>, jud. Timiș</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o-RO" sz="1800" b="1" dirty="0">
                <a:effectLst/>
                <a:latin typeface="Open Sans" panose="020B0606030504020204" pitchFamily="34" charset="0"/>
                <a:ea typeface="Calibri" panose="020F0502020204030204" pitchFamily="34" charset="0"/>
                <a:cs typeface="Times New Roman" panose="02020603050405020304" pitchFamily="18" charset="0"/>
              </a:rPr>
              <a:t>Denumirea organizației partenere:</a:t>
            </a:r>
            <a:r>
              <a:rPr lang="ro-RO" sz="1800" dirty="0">
                <a:effectLst/>
                <a:latin typeface="Open Sans" panose="020B0606030504020204" pitchFamily="34" charset="0"/>
                <a:ea typeface="Calibri" panose="020F0502020204030204" pitchFamily="34" charset="0"/>
                <a:cs typeface="Times New Roman" panose="02020603050405020304" pitchFamily="18" charset="0"/>
              </a:rPr>
              <a:t> Municipalitatea Novi </a:t>
            </a:r>
            <a:r>
              <a:rPr lang="ro-RO" sz="1800" dirty="0" err="1">
                <a:effectLst/>
                <a:latin typeface="Open Sans" panose="020B0606030504020204" pitchFamily="34" charset="0"/>
                <a:ea typeface="Calibri" panose="020F0502020204030204" pitchFamily="34" charset="0"/>
                <a:cs typeface="Times New Roman" panose="02020603050405020304" pitchFamily="18" charset="0"/>
              </a:rPr>
              <a:t>Knezevac</a:t>
            </a:r>
            <a:r>
              <a:rPr lang="ro-RO" sz="1800" dirty="0">
                <a:effectLst/>
                <a:latin typeface="Open Sans" panose="020B0606030504020204" pitchFamily="34" charset="0"/>
                <a:ea typeface="Calibri" panose="020F0502020204030204" pitchFamily="34" charset="0"/>
                <a:cs typeface="Times New Roman" panose="02020603050405020304" pitchFamily="18" charset="0"/>
              </a:rPr>
              <a:t>, Serbia.</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o-RO" sz="1800" b="1" dirty="0">
                <a:effectLst/>
                <a:latin typeface="Open Sans" panose="020B0606030504020204" pitchFamily="34" charset="0"/>
                <a:ea typeface="Calibri" panose="020F0502020204030204" pitchFamily="34" charset="0"/>
                <a:cs typeface="Times New Roman" panose="02020603050405020304" pitchFamily="18" charset="0"/>
              </a:rPr>
              <a:t>Perioada de implementare:</a:t>
            </a:r>
            <a:r>
              <a:rPr lang="ro-RO" sz="1800" dirty="0">
                <a:effectLst/>
                <a:latin typeface="Open Sans" panose="020B0606030504020204" pitchFamily="34" charset="0"/>
                <a:ea typeface="Calibri" panose="020F0502020204030204" pitchFamily="34" charset="0"/>
                <a:cs typeface="Times New Roman" panose="02020603050405020304" pitchFamily="18" charset="0"/>
              </a:rPr>
              <a:t> 18.08.2021–17.02.2023</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o-RO" sz="1800" b="1" dirty="0">
                <a:effectLst/>
                <a:latin typeface="Open Sans" panose="020B0606030504020204" pitchFamily="34" charset="0"/>
                <a:ea typeface="Calibri" panose="020F0502020204030204" pitchFamily="34" charset="0"/>
                <a:cs typeface="Times New Roman" panose="02020603050405020304" pitchFamily="18" charset="0"/>
              </a:rPr>
              <a:t>Bugetul total al proiectului:</a:t>
            </a:r>
            <a:r>
              <a:rPr lang="ro-RO" sz="1800" dirty="0">
                <a:effectLst/>
                <a:latin typeface="Open Sans" panose="020B0606030504020204" pitchFamily="34" charset="0"/>
                <a:ea typeface="Calibri" panose="020F0502020204030204" pitchFamily="34" charset="0"/>
                <a:cs typeface="Times New Roman" panose="02020603050405020304" pitchFamily="18" charset="0"/>
              </a:rPr>
              <a:t> 474.911,85 Euro</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hu-HU" dirty="0"/>
          </a:p>
        </p:txBody>
      </p:sp>
    </p:spTree>
    <p:extLst>
      <p:ext uri="{BB962C8B-B14F-4D97-AF65-F5344CB8AC3E}">
        <p14:creationId xmlns:p14="http://schemas.microsoft.com/office/powerpoint/2010/main" val="3137149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40749D11-C9AA-4C96-947A-454B88E0327F}"/>
              </a:ext>
            </a:extLst>
          </p:cNvPr>
          <p:cNvSpPr>
            <a:spLocks noGrp="1"/>
          </p:cNvSpPr>
          <p:nvPr>
            <p:ph type="title"/>
          </p:nvPr>
        </p:nvSpPr>
        <p:spPr/>
        <p:txBody>
          <a:bodyPr/>
          <a:lstStyle/>
          <a:p>
            <a:r>
              <a:rPr lang="hu-HU" dirty="0" err="1"/>
              <a:t>Prioritățile</a:t>
            </a:r>
            <a:r>
              <a:rPr lang="hu-HU" dirty="0"/>
              <a:t> </a:t>
            </a:r>
            <a:r>
              <a:rPr lang="hu-HU" dirty="0" err="1"/>
              <a:t>proiectului</a:t>
            </a:r>
            <a:endParaRPr lang="hu-HU" dirty="0"/>
          </a:p>
        </p:txBody>
      </p:sp>
      <p:sp>
        <p:nvSpPr>
          <p:cNvPr id="3" name="Tartalom helye 2">
            <a:extLst>
              <a:ext uri="{FF2B5EF4-FFF2-40B4-BE49-F238E27FC236}">
                <a16:creationId xmlns:a16="http://schemas.microsoft.com/office/drawing/2014/main" id="{4CEF24F7-2B01-407C-9426-2A489B244C4B}"/>
              </a:ext>
            </a:extLst>
          </p:cNvPr>
          <p:cNvSpPr>
            <a:spLocks noGrp="1"/>
          </p:cNvSpPr>
          <p:nvPr>
            <p:ph idx="1"/>
          </p:nvPr>
        </p:nvSpPr>
        <p:spPr/>
        <p:txBody>
          <a:bodyPr>
            <a:normAutofit/>
          </a:bodyPr>
          <a:lstStyle/>
          <a:p>
            <a:pPr algn="just">
              <a:lnSpc>
                <a:spcPct val="115000"/>
              </a:lnSpc>
              <a:spcAft>
                <a:spcPts val="1000"/>
              </a:spcAft>
            </a:pPr>
            <a:r>
              <a:rPr lang="ro-RO" sz="1800" dirty="0">
                <a:effectLst/>
                <a:latin typeface="Open Sans" panose="020B0606030504020204" pitchFamily="34" charset="0"/>
                <a:ea typeface="Calibri" panose="020F0502020204030204" pitchFamily="34" charset="0"/>
                <a:cs typeface="Times New Roman" panose="02020603050405020304" pitchFamily="18" charset="0"/>
              </a:rPr>
              <a:t>Axa prioritară 4 – Atractivitatea turismului durabil.</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o-RO" sz="1800" b="1" dirty="0">
                <a:effectLst/>
                <a:latin typeface="Open Sans" panose="020B0606030504020204" pitchFamily="34" charset="0"/>
                <a:ea typeface="Calibri" panose="020F0502020204030204" pitchFamily="34" charset="0"/>
                <a:cs typeface="Times New Roman" panose="02020603050405020304" pitchFamily="18" charset="0"/>
              </a:rPr>
              <a:t>Obiectivul specific prioritar al proiectului:</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o-RO" sz="1800" dirty="0">
                <a:effectLst/>
                <a:latin typeface="Open Sans" panose="020B0606030504020204" pitchFamily="34" charset="0"/>
                <a:ea typeface="Calibri" panose="020F0502020204030204" pitchFamily="34" charset="0"/>
                <a:cs typeface="Times New Roman" panose="02020603050405020304" pitchFamily="18" charset="0"/>
              </a:rPr>
              <a:t>4.3 – Inițiative de consolidarea capacităților pentru îmbunătățirea calității și inovației serviciilor și produselor turistice.</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p>
            <a:r>
              <a:rPr lang="ro-RO" sz="1800" b="1" dirty="0">
                <a:effectLst/>
                <a:latin typeface="Open Sans" panose="020B0606030504020204" pitchFamily="34" charset="0"/>
                <a:ea typeface="Calibri" panose="020F0502020204030204" pitchFamily="34" charset="0"/>
                <a:cs typeface="Times New Roman" panose="02020603050405020304" pitchFamily="18" charset="0"/>
              </a:rPr>
              <a:t>Indicator de rezultat al proiectului</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p>
            <a:r>
              <a:rPr lang="ro-RO" sz="1800" dirty="0">
                <a:effectLst/>
                <a:latin typeface="Open Sans" panose="020B0606030504020204" pitchFamily="34" charset="0"/>
                <a:ea typeface="Calibri" panose="020F0502020204030204" pitchFamily="34" charset="0"/>
                <a:cs typeface="Times New Roman" panose="02020603050405020304" pitchFamily="18" charset="0"/>
              </a:rPr>
              <a:t>PA4-RI3 – Noi „produse turistice” create ca urmare a acțiunilor proiectului în domeniul promovării a traseelor turistice culturale în zona transfrontalieră.</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hu-HU" dirty="0"/>
          </a:p>
        </p:txBody>
      </p:sp>
      <p:pic>
        <p:nvPicPr>
          <p:cNvPr id="6" name="Kép 5">
            <a:extLst>
              <a:ext uri="{FF2B5EF4-FFF2-40B4-BE49-F238E27FC236}">
                <a16:creationId xmlns:a16="http://schemas.microsoft.com/office/drawing/2014/main" id="{383B96D4-A47C-4744-A522-7F087176E8D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10304" y="3645024"/>
            <a:ext cx="720081" cy="720081"/>
          </a:xfrm>
          <a:prstGeom prst="rect">
            <a:avLst/>
          </a:prstGeom>
        </p:spPr>
      </p:pic>
    </p:spTree>
    <p:extLst>
      <p:ext uri="{BB962C8B-B14F-4D97-AF65-F5344CB8AC3E}">
        <p14:creationId xmlns:p14="http://schemas.microsoft.com/office/powerpoint/2010/main" val="4022558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569FEEC-CCF3-4787-B532-404D9C7D705F}"/>
              </a:ext>
            </a:extLst>
          </p:cNvPr>
          <p:cNvSpPr>
            <a:spLocks noGrp="1"/>
          </p:cNvSpPr>
          <p:nvPr>
            <p:ph type="title"/>
          </p:nvPr>
        </p:nvSpPr>
        <p:spPr/>
        <p:txBody>
          <a:bodyPr/>
          <a:lstStyle/>
          <a:p>
            <a:r>
              <a:rPr lang="hu-HU" dirty="0" err="1"/>
              <a:t>Rezultatele</a:t>
            </a:r>
            <a:r>
              <a:rPr lang="hu-HU" dirty="0"/>
              <a:t> </a:t>
            </a:r>
            <a:r>
              <a:rPr lang="hu-HU" dirty="0" err="1"/>
              <a:t>propuse</a:t>
            </a:r>
            <a:endParaRPr lang="hu-HU" dirty="0"/>
          </a:p>
        </p:txBody>
      </p:sp>
      <p:sp>
        <p:nvSpPr>
          <p:cNvPr id="3" name="Tartalom helye 2">
            <a:extLst>
              <a:ext uri="{FF2B5EF4-FFF2-40B4-BE49-F238E27FC236}">
                <a16:creationId xmlns:a16="http://schemas.microsoft.com/office/drawing/2014/main" id="{65BDC37D-CC59-4D42-B333-5A6212B556F6}"/>
              </a:ext>
            </a:extLst>
          </p:cNvPr>
          <p:cNvSpPr>
            <a:spLocks noGrp="1"/>
          </p:cNvSpPr>
          <p:nvPr>
            <p:ph idx="1"/>
          </p:nvPr>
        </p:nvSpPr>
        <p:spPr/>
        <p:txBody>
          <a:bodyPr>
            <a:normAutofit fontScale="92500" lnSpcReduction="20000"/>
          </a:bodyPr>
          <a:lstStyle/>
          <a:p>
            <a:pPr algn="just">
              <a:lnSpc>
                <a:spcPct val="115000"/>
              </a:lnSpc>
              <a:spcAft>
                <a:spcPts val="1000"/>
              </a:spcAft>
            </a:pPr>
            <a:r>
              <a:rPr lang="ro-RO" sz="1800" i="1" dirty="0">
                <a:effectLst/>
                <a:latin typeface="Open Sans" panose="020B0606030504020204" pitchFamily="34" charset="0"/>
                <a:ea typeface="Calibri" panose="020F0502020204030204" pitchFamily="34" charset="0"/>
                <a:cs typeface="Times New Roman" panose="02020603050405020304" pitchFamily="18" charset="0"/>
              </a:rPr>
              <a:t>Studiu</a:t>
            </a:r>
            <a:endParaRPr lang="ro-RO" sz="1800" dirty="0">
              <a:effectLst/>
              <a:latin typeface="Open Sans" panose="020B0606030504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o-RO" sz="1800" dirty="0">
                <a:latin typeface="Open Sans" panose="020B0606030504020204" pitchFamily="34" charset="0"/>
                <a:ea typeface="Calibri" panose="020F0502020204030204" pitchFamily="34" charset="0"/>
                <a:cs typeface="Times New Roman" panose="02020603050405020304" pitchFamily="18" charset="0"/>
              </a:rPr>
              <a:t>- </a:t>
            </a:r>
            <a:r>
              <a:rPr lang="ro-RO" sz="1800" dirty="0">
                <a:effectLst/>
                <a:latin typeface="Open Sans" panose="020B0606030504020204" pitchFamily="34" charset="0"/>
                <a:ea typeface="Calibri" panose="020F0502020204030204" pitchFamily="34" charset="0"/>
                <a:cs typeface="Times New Roman" panose="02020603050405020304" pitchFamily="18" charset="0"/>
              </a:rPr>
              <a:t>Studiul elaborat va oferi o bază consolidată pentru dezvoltarea turismului cultural în zona de frontieră.</a:t>
            </a:r>
          </a:p>
          <a:p>
            <a:pPr algn="just">
              <a:lnSpc>
                <a:spcPct val="115000"/>
              </a:lnSpc>
              <a:spcAft>
                <a:spcPts val="1000"/>
              </a:spcAft>
            </a:pPr>
            <a:r>
              <a:rPr lang="ro-RO" sz="1800" dirty="0">
                <a:latin typeface="Open Sans" panose="020B0606030504020204" pitchFamily="34" charset="0"/>
                <a:ea typeface="Calibri" panose="020F0502020204030204" pitchFamily="34" charset="0"/>
                <a:cs typeface="Times New Roman" panose="02020603050405020304" pitchFamily="18" charset="0"/>
              </a:rPr>
              <a:t>- </a:t>
            </a:r>
            <a:r>
              <a:rPr lang="ro-RO" sz="1800" dirty="0">
                <a:effectLst/>
                <a:latin typeface="Open Sans" panose="020B0606030504020204" pitchFamily="34" charset="0"/>
                <a:ea typeface="Calibri" panose="020F0502020204030204" pitchFamily="34" charset="0"/>
                <a:cs typeface="Times New Roman" panose="02020603050405020304" pitchFamily="18" charset="0"/>
              </a:rPr>
              <a:t>Vor fi descrise și ilustrate cu fotografii obiectivele turistice din regiune. Acest material de prezentare va crește fluxul de vizitatori.</a:t>
            </a:r>
          </a:p>
          <a:p>
            <a:pPr algn="just">
              <a:lnSpc>
                <a:spcPct val="115000"/>
              </a:lnSpc>
              <a:spcAft>
                <a:spcPts val="1000"/>
              </a:spcAft>
            </a:pPr>
            <a:r>
              <a:rPr lang="ro-RO" sz="1800" dirty="0">
                <a:latin typeface="Open Sans" panose="020B0606030504020204" pitchFamily="34" charset="0"/>
                <a:ea typeface="Calibri" panose="020F0502020204030204" pitchFamily="34" charset="0"/>
                <a:cs typeface="Times New Roman" panose="02020603050405020304" pitchFamily="18" charset="0"/>
              </a:rPr>
              <a:t>- </a:t>
            </a:r>
            <a:r>
              <a:rPr lang="ro-RO" sz="1800" dirty="0">
                <a:effectLst/>
                <a:latin typeface="Open Sans" panose="020B0606030504020204" pitchFamily="34" charset="0"/>
                <a:ea typeface="Calibri" panose="020F0502020204030204" pitchFamily="34" charset="0"/>
                <a:cs typeface="Times New Roman" panose="02020603050405020304" pitchFamily="18" charset="0"/>
              </a:rPr>
              <a:t>Traseul dezvoltat va crește numărul de vizitatori în zona geografică implicată.</a:t>
            </a:r>
          </a:p>
          <a:p>
            <a:pPr algn="just">
              <a:lnSpc>
                <a:spcPct val="115000"/>
              </a:lnSpc>
              <a:spcAft>
                <a:spcPts val="1000"/>
              </a:spcAft>
            </a:pPr>
            <a:r>
              <a:rPr lang="ro-RO" sz="1800" i="1" dirty="0">
                <a:effectLst/>
                <a:latin typeface="Open Sans" panose="020B0606030504020204" pitchFamily="34" charset="0"/>
                <a:ea typeface="Calibri" panose="020F0502020204030204" pitchFamily="34" charset="0"/>
                <a:cs typeface="Times New Roman" panose="02020603050405020304" pitchFamily="18" charset="0"/>
              </a:rPr>
              <a:t>Evenimente culturale emblematice</a:t>
            </a:r>
            <a:endParaRPr lang="ro-RO" sz="1800" i="1" dirty="0">
              <a:latin typeface="Open Sans" panose="020B0606030504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o-RO" sz="1800" dirty="0">
                <a:effectLst/>
                <a:latin typeface="Open Sans" panose="020B0606030504020204" pitchFamily="34" charset="0"/>
                <a:ea typeface="Calibri" panose="020F0502020204030204" pitchFamily="34" charset="0"/>
                <a:cs typeface="Times New Roman" panose="02020603050405020304" pitchFamily="18" charset="0"/>
              </a:rPr>
              <a:t>Vom organiza două evenimente culturale importante (la </a:t>
            </a:r>
            <a:r>
              <a:rPr lang="ro-RO" sz="1800" dirty="0" err="1">
                <a:effectLst/>
                <a:latin typeface="Open Sans" panose="020B0606030504020204" pitchFamily="34" charset="0"/>
                <a:ea typeface="Calibri" panose="020F0502020204030204" pitchFamily="34" charset="0"/>
                <a:cs typeface="Times New Roman" panose="02020603050405020304" pitchFamily="18" charset="0"/>
              </a:rPr>
              <a:t>Valcani</a:t>
            </a:r>
            <a:r>
              <a:rPr lang="ro-RO" sz="1800" dirty="0">
                <a:effectLst/>
                <a:latin typeface="Open Sans" panose="020B0606030504020204" pitchFamily="34" charset="0"/>
                <a:ea typeface="Calibri" panose="020F0502020204030204" pitchFamily="34" charset="0"/>
                <a:cs typeface="Times New Roman" panose="02020603050405020304" pitchFamily="18" charset="0"/>
              </a:rPr>
              <a:t> respectiv la Novi </a:t>
            </a:r>
            <a:r>
              <a:rPr lang="ro-RO" sz="1800" dirty="0" err="1">
                <a:effectLst/>
                <a:latin typeface="Open Sans" panose="020B0606030504020204" pitchFamily="34" charset="0"/>
                <a:ea typeface="Calibri" panose="020F0502020204030204" pitchFamily="34" charset="0"/>
                <a:cs typeface="Times New Roman" panose="02020603050405020304" pitchFamily="18" charset="0"/>
              </a:rPr>
              <a:t>Knezevac</a:t>
            </a:r>
            <a:r>
              <a:rPr lang="ro-RO" sz="1800" dirty="0">
                <a:effectLst/>
                <a:latin typeface="Open Sans" panose="020B0606030504020204" pitchFamily="34" charset="0"/>
                <a:ea typeface="Calibri" panose="020F0502020204030204" pitchFamily="34" charset="0"/>
                <a:cs typeface="Times New Roman" panose="02020603050405020304" pitchFamily="18" charset="0"/>
              </a:rPr>
              <a:t>), care vor fi promovate prin instrumente moderne online și vor atrage un număr mare de turiști.</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hu-HU" dirty="0"/>
          </a:p>
        </p:txBody>
      </p:sp>
    </p:spTree>
    <p:extLst>
      <p:ext uri="{BB962C8B-B14F-4D97-AF65-F5344CB8AC3E}">
        <p14:creationId xmlns:p14="http://schemas.microsoft.com/office/powerpoint/2010/main" val="937942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48E50B4-593C-4A37-849A-A1F6A16820A1}"/>
              </a:ext>
            </a:extLst>
          </p:cNvPr>
          <p:cNvSpPr>
            <a:spLocks noGrp="1"/>
          </p:cNvSpPr>
          <p:nvPr>
            <p:ph type="title"/>
          </p:nvPr>
        </p:nvSpPr>
        <p:spPr/>
        <p:txBody>
          <a:bodyPr/>
          <a:lstStyle/>
          <a:p>
            <a:r>
              <a:rPr lang="hu-HU" dirty="0" err="1"/>
              <a:t>Rezultatele</a:t>
            </a:r>
            <a:r>
              <a:rPr lang="hu-HU" dirty="0"/>
              <a:t> </a:t>
            </a:r>
            <a:r>
              <a:rPr lang="hu-HU" dirty="0" err="1"/>
              <a:t>propuse</a:t>
            </a:r>
            <a:endParaRPr lang="hu-HU" dirty="0"/>
          </a:p>
        </p:txBody>
      </p:sp>
      <p:sp>
        <p:nvSpPr>
          <p:cNvPr id="3" name="Tartalom helye 2">
            <a:extLst>
              <a:ext uri="{FF2B5EF4-FFF2-40B4-BE49-F238E27FC236}">
                <a16:creationId xmlns:a16="http://schemas.microsoft.com/office/drawing/2014/main" id="{E0AF983B-8DFA-430E-A1BC-9CC67A439D63}"/>
              </a:ext>
            </a:extLst>
          </p:cNvPr>
          <p:cNvSpPr>
            <a:spLocks noGrp="1"/>
          </p:cNvSpPr>
          <p:nvPr>
            <p:ph idx="1"/>
          </p:nvPr>
        </p:nvSpPr>
        <p:spPr/>
        <p:txBody>
          <a:bodyPr/>
          <a:lstStyle/>
          <a:p>
            <a:r>
              <a:rPr lang="ro-RO" sz="1800" dirty="0">
                <a:effectLst/>
                <a:latin typeface="Open Sans" panose="020B0606030504020204" pitchFamily="34" charset="0"/>
                <a:ea typeface="Calibri" panose="020F0502020204030204" pitchFamily="34" charset="0"/>
                <a:cs typeface="Times New Roman" panose="02020603050405020304" pitchFamily="18" charset="0"/>
              </a:rPr>
              <a:t>Crearea unei </a:t>
            </a:r>
            <a:r>
              <a:rPr lang="ro-RO" sz="1800" i="1" dirty="0">
                <a:effectLst/>
                <a:latin typeface="Open Sans" panose="020B0606030504020204" pitchFamily="34" charset="0"/>
                <a:ea typeface="Calibri" panose="020F0502020204030204" pitchFamily="34" charset="0"/>
                <a:cs typeface="Times New Roman" panose="02020603050405020304" pitchFamily="18" charset="0"/>
              </a:rPr>
              <a:t>infrastructuri culturale adecvate</a:t>
            </a:r>
            <a:r>
              <a:rPr lang="ro-RO" sz="1800" dirty="0">
                <a:effectLst/>
                <a:latin typeface="Open Sans" panose="020B0606030504020204" pitchFamily="34" charset="0"/>
                <a:ea typeface="Calibri" panose="020F0502020204030204" pitchFamily="34" charset="0"/>
                <a:cs typeface="Times New Roman" panose="02020603050405020304" pitchFamily="18" charset="0"/>
              </a:rPr>
              <a:t> în Comuna </a:t>
            </a:r>
            <a:r>
              <a:rPr lang="ro-RO" sz="1800" dirty="0" err="1">
                <a:effectLst/>
                <a:latin typeface="Open Sans" panose="020B0606030504020204" pitchFamily="34" charset="0"/>
                <a:ea typeface="Calibri" panose="020F0502020204030204" pitchFamily="34" charset="0"/>
                <a:cs typeface="Times New Roman" panose="02020603050405020304" pitchFamily="18" charset="0"/>
              </a:rPr>
              <a:t>Valcani</a:t>
            </a:r>
            <a:r>
              <a:rPr lang="ro-RO" sz="1800" dirty="0">
                <a:effectLst/>
                <a:latin typeface="Open Sans" panose="020B0606030504020204" pitchFamily="34" charset="0"/>
                <a:ea typeface="Calibri" panose="020F0502020204030204" pitchFamily="34" charset="0"/>
                <a:cs typeface="Times New Roman" panose="02020603050405020304" pitchFamily="18" charset="0"/>
              </a:rPr>
              <a:t>.</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hu-HU" dirty="0"/>
          </a:p>
        </p:txBody>
      </p:sp>
      <p:pic>
        <p:nvPicPr>
          <p:cNvPr id="6" name="Kép 5">
            <a:extLst>
              <a:ext uri="{FF2B5EF4-FFF2-40B4-BE49-F238E27FC236}">
                <a16:creationId xmlns:a16="http://schemas.microsoft.com/office/drawing/2014/main" id="{661F87E1-8174-4AA9-A759-33567F8802A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87624" y="2492896"/>
            <a:ext cx="5832648" cy="3600400"/>
          </a:xfrm>
          <a:prstGeom prst="rect">
            <a:avLst/>
          </a:prstGeom>
        </p:spPr>
      </p:pic>
    </p:spTree>
    <p:extLst>
      <p:ext uri="{BB962C8B-B14F-4D97-AF65-F5344CB8AC3E}">
        <p14:creationId xmlns:p14="http://schemas.microsoft.com/office/powerpoint/2010/main" val="1958882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5CCDDD67-8032-4B9C-89AC-47C065FCD1BE}"/>
              </a:ext>
            </a:extLst>
          </p:cNvPr>
          <p:cNvSpPr>
            <a:spLocks noGrp="1"/>
          </p:cNvSpPr>
          <p:nvPr>
            <p:ph type="title"/>
          </p:nvPr>
        </p:nvSpPr>
        <p:spPr/>
        <p:txBody>
          <a:bodyPr/>
          <a:lstStyle/>
          <a:p>
            <a:r>
              <a:rPr lang="hu-HU" dirty="0" err="1"/>
              <a:t>Grupuri</a:t>
            </a:r>
            <a:r>
              <a:rPr lang="hu-HU" dirty="0"/>
              <a:t> </a:t>
            </a:r>
            <a:r>
              <a:rPr lang="hu-HU" dirty="0" err="1"/>
              <a:t>țintă</a:t>
            </a:r>
            <a:endParaRPr lang="hu-HU" dirty="0"/>
          </a:p>
        </p:txBody>
      </p:sp>
      <p:sp>
        <p:nvSpPr>
          <p:cNvPr id="3" name="Tartalom helye 2">
            <a:extLst>
              <a:ext uri="{FF2B5EF4-FFF2-40B4-BE49-F238E27FC236}">
                <a16:creationId xmlns:a16="http://schemas.microsoft.com/office/drawing/2014/main" id="{F14D42EA-29A7-47E6-8A02-986F87C9B338}"/>
              </a:ext>
            </a:extLst>
          </p:cNvPr>
          <p:cNvSpPr>
            <a:spLocks noGrp="1"/>
          </p:cNvSpPr>
          <p:nvPr>
            <p:ph idx="1"/>
          </p:nvPr>
        </p:nvSpPr>
        <p:spPr/>
        <p:txBody>
          <a:bodyPr>
            <a:normAutofit fontScale="92500" lnSpcReduction="10000"/>
          </a:bodyPr>
          <a:lstStyle/>
          <a:p>
            <a:pPr algn="just">
              <a:lnSpc>
                <a:spcPct val="115000"/>
              </a:lnSpc>
              <a:spcAft>
                <a:spcPts val="1000"/>
              </a:spcAft>
            </a:pPr>
            <a:r>
              <a:rPr lang="ro-RO" sz="1800" i="1" dirty="0">
                <a:effectLst/>
                <a:latin typeface="Open Sans" panose="020B0606030504020204" pitchFamily="34" charset="0"/>
                <a:ea typeface="Calibri" panose="020F0502020204030204" pitchFamily="34" charset="0"/>
                <a:cs typeface="Times New Roman" panose="02020603050405020304" pitchFamily="18" charset="0"/>
              </a:rPr>
              <a:t>Autoritatea publică locală - </a:t>
            </a:r>
            <a:r>
              <a:rPr lang="ro-RO" sz="1800" dirty="0">
                <a:effectLst/>
                <a:latin typeface="Open Sans" panose="020B0606030504020204" pitchFamily="34" charset="0"/>
                <a:ea typeface="Calibri" panose="020F0502020204030204" pitchFamily="34" charset="0"/>
                <a:cs typeface="Times New Roman" panose="02020603050405020304" pitchFamily="18" charset="0"/>
              </a:rPr>
              <a:t>Partenerii vor implica și alte autorități publice din regiune. Le vor oferi acestora ocazia  prezentării atracției turistice ale localității, de a-și spune părerea despre traseul turistic dezvoltat. De asemenea, aceștia vor fi implicați în realizarea evenimentelor culturale emblematice. </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o-RO" sz="1800" i="1" dirty="0">
                <a:effectLst/>
                <a:latin typeface="Open Sans" panose="020B0606030504020204" pitchFamily="34" charset="0"/>
                <a:ea typeface="Calibri" panose="020F0502020204030204" pitchFamily="34" charset="0"/>
                <a:cs typeface="Times New Roman" panose="02020603050405020304" pitchFamily="18" charset="0"/>
              </a:rPr>
              <a:t>Grupuri de interese, inclusiv ONG-uri - </a:t>
            </a:r>
            <a:r>
              <a:rPr lang="ro-RO" sz="1800" dirty="0">
                <a:effectLst/>
                <a:latin typeface="Open Sans" panose="020B0606030504020204" pitchFamily="34" charset="0"/>
                <a:ea typeface="Calibri" panose="020F0502020204030204" pitchFamily="34" charset="0"/>
              </a:rPr>
              <a:t>ONG-urile din ambele </a:t>
            </a:r>
            <a:r>
              <a:rPr lang="ro-RO" sz="1800" dirty="0" err="1">
                <a:effectLst/>
                <a:latin typeface="Open Sans" panose="020B0606030504020204" pitchFamily="34" charset="0"/>
                <a:ea typeface="Calibri" panose="020F0502020204030204" pitchFamily="34" charset="0"/>
              </a:rPr>
              <a:t>localităţi</a:t>
            </a:r>
            <a:r>
              <a:rPr lang="ro-RO" sz="1800" dirty="0">
                <a:effectLst/>
                <a:latin typeface="Open Sans" panose="020B0606030504020204" pitchFamily="34" charset="0"/>
                <a:ea typeface="Calibri" panose="020F0502020204030204" pitchFamily="34" charset="0"/>
              </a:rPr>
              <a:t> vor fi implicate în dezvoltarea traseului turismului cultural, de asemenea vor participa cu program propriu la evenimentul cultural. </a:t>
            </a:r>
          </a:p>
          <a:p>
            <a:pPr algn="just">
              <a:lnSpc>
                <a:spcPct val="115000"/>
              </a:lnSpc>
              <a:spcAft>
                <a:spcPts val="1000"/>
              </a:spcAft>
            </a:pPr>
            <a:r>
              <a:rPr lang="ro-RO" sz="1800" i="1" dirty="0">
                <a:effectLst/>
                <a:latin typeface="Open Sans" panose="020B0606030504020204" pitchFamily="34" charset="0"/>
                <a:ea typeface="Calibri" panose="020F0502020204030204" pitchFamily="34" charset="0"/>
                <a:cs typeface="Times New Roman" panose="02020603050405020304" pitchFamily="18" charset="0"/>
              </a:rPr>
              <a:t>Publicul larg - </a:t>
            </a:r>
            <a:r>
              <a:rPr lang="ro-RO" sz="1800" dirty="0">
                <a:effectLst/>
                <a:latin typeface="Open Sans" panose="020B0606030504020204" pitchFamily="34" charset="0"/>
                <a:ea typeface="Calibri" panose="020F0502020204030204" pitchFamily="34" charset="0"/>
                <a:cs typeface="Times New Roman" panose="02020603050405020304" pitchFamily="18" charset="0"/>
              </a:rPr>
              <a:t>Locuitorii din ambele localități vor fi implicați în organizarea programului cultural și vor participa la evenimentele proiectului. De asemenea, va ajunge la publicul larg prin intermediul marketingului on-line (10 000 de persoane).</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endParaRPr lang="hu-HU" dirty="0"/>
          </a:p>
        </p:txBody>
      </p:sp>
    </p:spTree>
    <p:extLst>
      <p:ext uri="{BB962C8B-B14F-4D97-AF65-F5344CB8AC3E}">
        <p14:creationId xmlns:p14="http://schemas.microsoft.com/office/powerpoint/2010/main" val="502869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3720860D-F94A-4A3A-84FF-C03165CBCF98}"/>
              </a:ext>
            </a:extLst>
          </p:cNvPr>
          <p:cNvSpPr>
            <a:spLocks noGrp="1"/>
          </p:cNvSpPr>
          <p:nvPr>
            <p:ph type="title"/>
          </p:nvPr>
        </p:nvSpPr>
        <p:spPr/>
        <p:txBody>
          <a:bodyPr/>
          <a:lstStyle/>
          <a:p>
            <a:r>
              <a:rPr lang="hu-HU" dirty="0" err="1"/>
              <a:t>Rezultate</a:t>
            </a:r>
            <a:endParaRPr lang="hu-HU" dirty="0"/>
          </a:p>
        </p:txBody>
      </p:sp>
      <p:sp>
        <p:nvSpPr>
          <p:cNvPr id="3" name="Tartalom helye 2">
            <a:extLst>
              <a:ext uri="{FF2B5EF4-FFF2-40B4-BE49-F238E27FC236}">
                <a16:creationId xmlns:a16="http://schemas.microsoft.com/office/drawing/2014/main" id="{F91AD3D8-1ABA-4667-B789-AE1C1B2008C8}"/>
              </a:ext>
            </a:extLst>
          </p:cNvPr>
          <p:cNvSpPr>
            <a:spLocks noGrp="1"/>
          </p:cNvSpPr>
          <p:nvPr>
            <p:ph idx="1"/>
          </p:nvPr>
        </p:nvSpPr>
        <p:spPr/>
        <p:txBody>
          <a:bodyPr/>
          <a:lstStyle/>
          <a:p>
            <a:pPr algn="just">
              <a:lnSpc>
                <a:spcPct val="115000"/>
              </a:lnSpc>
              <a:spcAft>
                <a:spcPts val="1000"/>
              </a:spcAft>
            </a:pPr>
            <a:r>
              <a:rPr lang="ro-RO" sz="1800" i="1" dirty="0">
                <a:effectLst/>
                <a:latin typeface="Open Sans" panose="020B0606030504020204" pitchFamily="34" charset="0"/>
                <a:ea typeface="Calibri" panose="020F0502020204030204" pitchFamily="34" charset="0"/>
                <a:cs typeface="Times New Roman" panose="02020603050405020304" pitchFamily="18" charset="0"/>
              </a:rPr>
              <a:t>1</a:t>
            </a:r>
            <a:r>
              <a:rPr lang="ro-RO" sz="1800" dirty="0">
                <a:effectLst/>
                <a:latin typeface="Open Sans" panose="020B0606030504020204" pitchFamily="34" charset="0"/>
                <a:ea typeface="Calibri" panose="020F0502020204030204" pitchFamily="34" charset="0"/>
                <a:cs typeface="Times New Roman" panose="02020603050405020304" pitchFamily="18" charset="0"/>
              </a:rPr>
              <a:t> – </a:t>
            </a:r>
            <a:r>
              <a:rPr lang="ro-RO" sz="1800" i="1" dirty="0">
                <a:effectLst/>
                <a:latin typeface="Open Sans" panose="020B0606030504020204" pitchFamily="34" charset="0"/>
                <a:ea typeface="Calibri" panose="020F0502020204030204" pitchFamily="34" charset="0"/>
                <a:cs typeface="Times New Roman" panose="02020603050405020304" pitchFamily="18" charset="0"/>
              </a:rPr>
              <a:t>Traseu turistic cultural – </a:t>
            </a:r>
            <a:r>
              <a:rPr lang="ro-RO" sz="1800" dirty="0">
                <a:effectLst/>
                <a:latin typeface="Open Sans" panose="020B0606030504020204" pitchFamily="34" charset="0"/>
                <a:ea typeface="Calibri" panose="020F0502020204030204" pitchFamily="34" charset="0"/>
                <a:cs typeface="Times New Roman" panose="02020603050405020304" pitchFamily="18" charset="0"/>
              </a:rPr>
              <a:t>Partenerii vor dezvolta un traseu turistic cultural între </a:t>
            </a:r>
            <a:r>
              <a:rPr lang="ro-RO" sz="1800" dirty="0" err="1">
                <a:effectLst/>
                <a:latin typeface="Open Sans" panose="020B0606030504020204" pitchFamily="34" charset="0"/>
                <a:ea typeface="Calibri" panose="020F0502020204030204" pitchFamily="34" charset="0"/>
                <a:cs typeface="Times New Roman" panose="02020603050405020304" pitchFamily="18" charset="0"/>
              </a:rPr>
              <a:t>Valcani</a:t>
            </a:r>
            <a:r>
              <a:rPr lang="ro-RO" sz="1800" dirty="0">
                <a:effectLst/>
                <a:latin typeface="Open Sans" panose="020B0606030504020204" pitchFamily="34" charset="0"/>
                <a:ea typeface="Calibri" panose="020F0502020204030204" pitchFamily="34" charset="0"/>
                <a:cs typeface="Times New Roman" panose="02020603050405020304" pitchFamily="18" charset="0"/>
              </a:rPr>
              <a:t> și Novi </a:t>
            </a:r>
            <a:r>
              <a:rPr lang="ro-RO" sz="1800" dirty="0" err="1">
                <a:effectLst/>
                <a:latin typeface="Open Sans" panose="020B0606030504020204" pitchFamily="34" charset="0"/>
                <a:ea typeface="Calibri" panose="020F0502020204030204" pitchFamily="34" charset="0"/>
                <a:cs typeface="Times New Roman" panose="02020603050405020304" pitchFamily="18" charset="0"/>
              </a:rPr>
              <a:t>Knezevac</a:t>
            </a:r>
            <a:r>
              <a:rPr lang="ro-RO" sz="1800" dirty="0">
                <a:effectLst/>
                <a:latin typeface="Open Sans" panose="020B0606030504020204" pitchFamily="34" charset="0"/>
                <a:ea typeface="Calibri" panose="020F0502020204030204" pitchFamily="34" charset="0"/>
                <a:cs typeface="Times New Roman" panose="02020603050405020304" pitchFamily="18" charset="0"/>
              </a:rPr>
              <a:t> incluzând cele mai importante atracții turistice din regiune (localitățile Novi </a:t>
            </a:r>
            <a:r>
              <a:rPr lang="ro-RO" sz="1800" dirty="0" err="1">
                <a:effectLst/>
                <a:latin typeface="Open Sans" panose="020B0606030504020204" pitchFamily="34" charset="0"/>
                <a:ea typeface="Calibri" panose="020F0502020204030204" pitchFamily="34" charset="0"/>
                <a:cs typeface="Times New Roman" panose="02020603050405020304" pitchFamily="18" charset="0"/>
              </a:rPr>
              <a:t>Knezevac</a:t>
            </a:r>
            <a:r>
              <a:rPr lang="ro-RO" sz="1800" dirty="0">
                <a:effectLst/>
                <a:latin typeface="Open Sans" panose="020B0606030504020204" pitchFamily="34" charset="0"/>
                <a:ea typeface="Calibri" panose="020F0502020204030204" pitchFamily="34" charset="0"/>
                <a:cs typeface="Times New Roman" panose="02020603050405020304" pitchFamily="18" charset="0"/>
              </a:rPr>
              <a:t>, </a:t>
            </a:r>
            <a:r>
              <a:rPr lang="ro-RO" sz="1800" dirty="0" err="1">
                <a:effectLst/>
                <a:latin typeface="Open Sans" panose="020B0606030504020204" pitchFamily="34" charset="0"/>
                <a:ea typeface="Calibri" panose="020F0502020204030204" pitchFamily="34" charset="0"/>
                <a:cs typeface="Times New Roman" panose="02020603050405020304" pitchFamily="18" charset="0"/>
              </a:rPr>
              <a:t>Coka</a:t>
            </a:r>
            <a:r>
              <a:rPr lang="ro-RO" sz="1800" dirty="0">
                <a:effectLst/>
                <a:latin typeface="Open Sans" panose="020B0606030504020204" pitchFamily="34" charset="0"/>
                <a:ea typeface="Calibri" panose="020F0502020204030204" pitchFamily="34" charset="0"/>
                <a:cs typeface="Times New Roman" panose="02020603050405020304" pitchFamily="18" charset="0"/>
              </a:rPr>
              <a:t>, </a:t>
            </a:r>
            <a:r>
              <a:rPr lang="ro-RO" sz="1800" dirty="0" err="1">
                <a:effectLst/>
                <a:latin typeface="Open Sans" panose="020B0606030504020204" pitchFamily="34" charset="0"/>
                <a:ea typeface="Calibri" panose="020F0502020204030204" pitchFamily="34" charset="0"/>
                <a:cs typeface="Times New Roman" panose="02020603050405020304" pitchFamily="18" charset="0"/>
              </a:rPr>
              <a:t>Kikinda</a:t>
            </a:r>
            <a:r>
              <a:rPr lang="ro-RO" sz="1800" dirty="0">
                <a:effectLst/>
                <a:latin typeface="Open Sans" panose="020B0606030504020204" pitchFamily="34" charset="0"/>
                <a:ea typeface="Calibri" panose="020F0502020204030204" pitchFamily="34" charset="0"/>
                <a:cs typeface="Times New Roman" panose="02020603050405020304" pitchFamily="18" charset="0"/>
              </a:rPr>
              <a:t>, </a:t>
            </a:r>
            <a:r>
              <a:rPr lang="ro-RO" sz="1800" dirty="0" err="1">
                <a:effectLst/>
                <a:latin typeface="Open Sans" panose="020B0606030504020204" pitchFamily="34" charset="0"/>
                <a:ea typeface="Calibri" panose="020F0502020204030204" pitchFamily="34" charset="0"/>
                <a:cs typeface="Times New Roman" panose="02020603050405020304" pitchFamily="18" charset="0"/>
              </a:rPr>
              <a:t>Valcani</a:t>
            </a:r>
            <a:r>
              <a:rPr lang="ro-RO" sz="1800" dirty="0">
                <a:effectLst/>
                <a:latin typeface="Open Sans" panose="020B0606030504020204" pitchFamily="34" charset="0"/>
                <a:ea typeface="Calibri" panose="020F0502020204030204" pitchFamily="34" charset="0"/>
                <a:cs typeface="Times New Roman" panose="02020603050405020304" pitchFamily="18" charset="0"/>
              </a:rPr>
              <a:t>, </a:t>
            </a:r>
            <a:r>
              <a:rPr lang="ro-RO" sz="1800" dirty="0" err="1">
                <a:effectLst/>
                <a:latin typeface="Open Sans" panose="020B0606030504020204" pitchFamily="34" charset="0"/>
                <a:ea typeface="Calibri" panose="020F0502020204030204" pitchFamily="34" charset="0"/>
                <a:cs typeface="Times New Roman" panose="02020603050405020304" pitchFamily="18" charset="0"/>
              </a:rPr>
              <a:t>Dudesții</a:t>
            </a:r>
            <a:r>
              <a:rPr lang="ro-RO" sz="1800" dirty="0">
                <a:effectLst/>
                <a:latin typeface="Open Sans" panose="020B0606030504020204" pitchFamily="34" charset="0"/>
                <a:ea typeface="Calibri" panose="020F0502020204030204" pitchFamily="34" charset="0"/>
                <a:cs typeface="Times New Roman" panose="02020603050405020304" pitchFamily="18" charset="0"/>
              </a:rPr>
              <a:t> Vechi, Beba Veche și Sânnicolaul Mare).</a:t>
            </a:r>
          </a:p>
          <a:p>
            <a:pPr algn="just">
              <a:lnSpc>
                <a:spcPct val="115000"/>
              </a:lnSpc>
              <a:spcAft>
                <a:spcPts val="1000"/>
              </a:spcAft>
            </a:pPr>
            <a:r>
              <a:rPr lang="ro-RO" sz="1800" dirty="0">
                <a:effectLst/>
                <a:latin typeface="Open Sans" panose="020B0606030504020204" pitchFamily="34" charset="0"/>
                <a:ea typeface="Calibri" panose="020F0502020204030204" pitchFamily="34" charset="0"/>
                <a:cs typeface="Times New Roman" panose="02020603050405020304" pitchFamily="18" charset="0"/>
              </a:rPr>
              <a:t>Vor fi menționate cele mai importante atracții ale regiunii (orarul, informații de contact, traseu etc.),</a:t>
            </a:r>
            <a:r>
              <a:rPr lang="ro-RO" sz="1800" dirty="0">
                <a:effectLst/>
                <a:latin typeface="Calibri" panose="020F0502020204030204" pitchFamily="34" charset="0"/>
                <a:ea typeface="Calibri" panose="020F0502020204030204" pitchFamily="34" charset="0"/>
                <a:cs typeface="Times New Roman" panose="02020603050405020304" pitchFamily="18" charset="0"/>
              </a:rPr>
              <a:t> </a:t>
            </a:r>
            <a:r>
              <a:rPr lang="ro-RO" sz="1800" dirty="0">
                <a:effectLst/>
                <a:latin typeface="Open Sans" panose="020B0606030504020204" pitchFamily="34" charset="0"/>
                <a:ea typeface="Calibri" panose="020F0502020204030204" pitchFamily="34" charset="0"/>
                <a:cs typeface="Times New Roman" panose="02020603050405020304" pitchFamily="18" charset="0"/>
              </a:rPr>
              <a:t>afacerile legate de turism (hoteluri, restaurante, agenții de turism) precum și activități de agrement.</a:t>
            </a:r>
          </a:p>
          <a:p>
            <a:pPr algn="just">
              <a:lnSpc>
                <a:spcPct val="115000"/>
              </a:lnSpc>
              <a:spcAft>
                <a:spcPts val="1000"/>
              </a:spcAft>
            </a:pPr>
            <a:r>
              <a:rPr lang="ro-RO" sz="1800" dirty="0">
                <a:effectLst/>
                <a:latin typeface="Open Sans" panose="020B0606030504020204" pitchFamily="34" charset="0"/>
                <a:ea typeface="Calibri" panose="020F0502020204030204" pitchFamily="34" charset="0"/>
                <a:cs typeface="Times New Roman" panose="02020603050405020304" pitchFamily="18" charset="0"/>
              </a:rPr>
              <a:t>Va fi editat o broșură cu toate informațiile despre traseul turistic cultural.</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hu-HU" dirty="0"/>
          </a:p>
        </p:txBody>
      </p:sp>
    </p:spTree>
    <p:extLst>
      <p:ext uri="{BB962C8B-B14F-4D97-AF65-F5344CB8AC3E}">
        <p14:creationId xmlns:p14="http://schemas.microsoft.com/office/powerpoint/2010/main" val="4079156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72BBA12-B37D-427D-9C97-E01868E2064E}"/>
              </a:ext>
            </a:extLst>
          </p:cNvPr>
          <p:cNvSpPr>
            <a:spLocks noGrp="1"/>
          </p:cNvSpPr>
          <p:nvPr>
            <p:ph type="title"/>
          </p:nvPr>
        </p:nvSpPr>
        <p:spPr/>
        <p:txBody>
          <a:bodyPr/>
          <a:lstStyle/>
          <a:p>
            <a:r>
              <a:rPr lang="hu-HU" dirty="0" err="1"/>
              <a:t>Rezultate</a:t>
            </a:r>
            <a:endParaRPr lang="hu-HU" dirty="0"/>
          </a:p>
        </p:txBody>
      </p:sp>
      <p:sp>
        <p:nvSpPr>
          <p:cNvPr id="3" name="Tartalom helye 2">
            <a:extLst>
              <a:ext uri="{FF2B5EF4-FFF2-40B4-BE49-F238E27FC236}">
                <a16:creationId xmlns:a16="http://schemas.microsoft.com/office/drawing/2014/main" id="{1732AEFF-1DCE-4080-8319-D31D283BBBAC}"/>
              </a:ext>
            </a:extLst>
          </p:cNvPr>
          <p:cNvSpPr>
            <a:spLocks noGrp="1"/>
          </p:cNvSpPr>
          <p:nvPr>
            <p:ph idx="1"/>
          </p:nvPr>
        </p:nvSpPr>
        <p:spPr/>
        <p:txBody>
          <a:bodyPr/>
          <a:lstStyle/>
          <a:p>
            <a:pPr algn="just">
              <a:lnSpc>
                <a:spcPct val="115000"/>
              </a:lnSpc>
              <a:spcAft>
                <a:spcPts val="1000"/>
              </a:spcAft>
            </a:pPr>
            <a:r>
              <a:rPr lang="ro-RO" sz="1800" i="1" dirty="0">
                <a:effectLst/>
                <a:latin typeface="Open Sans" panose="020B0606030504020204" pitchFamily="34" charset="0"/>
                <a:ea typeface="Calibri" panose="020F0502020204030204" pitchFamily="34" charset="0"/>
                <a:cs typeface="Times New Roman" panose="02020603050405020304" pitchFamily="18" charset="0"/>
              </a:rPr>
              <a:t>2 – Studiu de evaluare – </a:t>
            </a:r>
            <a:r>
              <a:rPr lang="ro-RO" sz="1800" dirty="0">
                <a:effectLst/>
                <a:latin typeface="Open Sans" panose="020B0606030504020204" pitchFamily="34" charset="0"/>
                <a:ea typeface="Calibri" panose="020F0502020204030204" pitchFamily="34" charset="0"/>
                <a:cs typeface="Times New Roman" panose="02020603050405020304" pitchFamily="18" charset="0"/>
              </a:rPr>
              <a:t>Va fi realizat un studiu despre oferta turistică a regiunii. Studiul va explora oferta turistică ale regiunii din Novi </a:t>
            </a:r>
            <a:r>
              <a:rPr lang="ro-RO" sz="1800" dirty="0" err="1">
                <a:effectLst/>
                <a:latin typeface="Open Sans" panose="020B0606030504020204" pitchFamily="34" charset="0"/>
                <a:ea typeface="Calibri" panose="020F0502020204030204" pitchFamily="34" charset="0"/>
                <a:cs typeface="Times New Roman" panose="02020603050405020304" pitchFamily="18" charset="0"/>
              </a:rPr>
              <a:t>Knezevac</a:t>
            </a:r>
            <a:r>
              <a:rPr lang="ro-RO" sz="1800" dirty="0">
                <a:effectLst/>
                <a:latin typeface="Open Sans" panose="020B0606030504020204" pitchFamily="34" charset="0"/>
                <a:ea typeface="Calibri" panose="020F0502020204030204" pitchFamily="34" charset="0"/>
                <a:cs typeface="Times New Roman" panose="02020603050405020304" pitchFamily="18" charset="0"/>
              </a:rPr>
              <a:t>, </a:t>
            </a:r>
            <a:r>
              <a:rPr lang="ro-RO" sz="1800" dirty="0" err="1">
                <a:effectLst/>
                <a:latin typeface="Open Sans" panose="020B0606030504020204" pitchFamily="34" charset="0"/>
                <a:ea typeface="Calibri" panose="020F0502020204030204" pitchFamily="34" charset="0"/>
                <a:cs typeface="Times New Roman" panose="02020603050405020304" pitchFamily="18" charset="0"/>
              </a:rPr>
              <a:t>Coka</a:t>
            </a:r>
            <a:r>
              <a:rPr lang="ro-RO" sz="1800" dirty="0">
                <a:effectLst/>
                <a:latin typeface="Open Sans" panose="020B0606030504020204" pitchFamily="34" charset="0"/>
                <a:ea typeface="Calibri" panose="020F0502020204030204" pitchFamily="34" charset="0"/>
                <a:cs typeface="Times New Roman" panose="02020603050405020304" pitchFamily="18" charset="0"/>
              </a:rPr>
              <a:t>, </a:t>
            </a:r>
            <a:r>
              <a:rPr lang="ro-RO" sz="1800" dirty="0" err="1">
                <a:effectLst/>
                <a:latin typeface="Open Sans" panose="020B0606030504020204" pitchFamily="34" charset="0"/>
                <a:ea typeface="Calibri" panose="020F0502020204030204" pitchFamily="34" charset="0"/>
                <a:cs typeface="Times New Roman" panose="02020603050405020304" pitchFamily="18" charset="0"/>
              </a:rPr>
              <a:t>Kikinda</a:t>
            </a:r>
            <a:r>
              <a:rPr lang="ro-RO" sz="1800" dirty="0">
                <a:effectLst/>
                <a:latin typeface="Open Sans" panose="020B0606030504020204" pitchFamily="34" charset="0"/>
                <a:ea typeface="Calibri" panose="020F0502020204030204" pitchFamily="34" charset="0"/>
                <a:cs typeface="Times New Roman" panose="02020603050405020304" pitchFamily="18" charset="0"/>
              </a:rPr>
              <a:t>, </a:t>
            </a:r>
            <a:r>
              <a:rPr lang="ro-RO" sz="1800" dirty="0" err="1">
                <a:effectLst/>
                <a:latin typeface="Open Sans" panose="020B0606030504020204" pitchFamily="34" charset="0"/>
                <a:ea typeface="Calibri" panose="020F0502020204030204" pitchFamily="34" charset="0"/>
                <a:cs typeface="Times New Roman" panose="02020603050405020304" pitchFamily="18" charset="0"/>
              </a:rPr>
              <a:t>Vâalcani</a:t>
            </a:r>
            <a:r>
              <a:rPr lang="ro-RO" sz="1800" dirty="0">
                <a:effectLst/>
                <a:latin typeface="Open Sans" panose="020B0606030504020204" pitchFamily="34" charset="0"/>
                <a:ea typeface="Calibri" panose="020F0502020204030204" pitchFamily="34" charset="0"/>
                <a:cs typeface="Times New Roman" panose="02020603050405020304" pitchFamily="18" charset="0"/>
              </a:rPr>
              <a:t>, Beba Veche, </a:t>
            </a:r>
            <a:r>
              <a:rPr lang="ro-RO" sz="1800" dirty="0" err="1">
                <a:effectLst/>
                <a:latin typeface="Open Sans" panose="020B0606030504020204" pitchFamily="34" charset="0"/>
                <a:ea typeface="Calibri" panose="020F0502020204030204" pitchFamily="34" charset="0"/>
                <a:cs typeface="Times New Roman" panose="02020603050405020304" pitchFamily="18" charset="0"/>
              </a:rPr>
              <a:t>Dudestii</a:t>
            </a:r>
            <a:r>
              <a:rPr lang="ro-RO" sz="1800" dirty="0">
                <a:effectLst/>
                <a:latin typeface="Open Sans" panose="020B0606030504020204" pitchFamily="34" charset="0"/>
                <a:ea typeface="Calibri" panose="020F0502020204030204" pitchFamily="34" charset="0"/>
                <a:cs typeface="Times New Roman" panose="02020603050405020304" pitchFamily="18" charset="0"/>
              </a:rPr>
              <a:t> Vechi, Sânnicolaul Mare și va constitui un inventar cuprinzător a obiectivelor turistice.</a:t>
            </a:r>
          </a:p>
          <a:p>
            <a:pPr algn="just">
              <a:lnSpc>
                <a:spcPct val="115000"/>
              </a:lnSpc>
              <a:spcAft>
                <a:spcPts val="1000"/>
              </a:spcAft>
            </a:pPr>
            <a:r>
              <a:rPr lang="ro-RO" sz="1800" dirty="0">
                <a:effectLst/>
                <a:latin typeface="Open Sans" panose="020B0606030504020204" pitchFamily="34" charset="0"/>
                <a:ea typeface="Calibri" panose="020F0502020204030204" pitchFamily="34" charset="0"/>
                <a:cs typeface="Times New Roman" panose="02020603050405020304" pitchFamily="18" charset="0"/>
              </a:rPr>
              <a:t>Fiecare atracție va fi identificată cu fotografii și descrierea caracteristicilor particulare.</a:t>
            </a:r>
          </a:p>
          <a:p>
            <a:pPr algn="just">
              <a:lnSpc>
                <a:spcPct val="115000"/>
              </a:lnSpc>
              <a:spcAft>
                <a:spcPts val="1000"/>
              </a:spcAft>
            </a:pPr>
            <a:r>
              <a:rPr lang="ro-RO" sz="1800" dirty="0">
                <a:effectLst/>
                <a:latin typeface="Open Sans" panose="020B0606030504020204" pitchFamily="34" charset="0"/>
                <a:ea typeface="Calibri" panose="020F0502020204030204" pitchFamily="34" charset="0"/>
                <a:cs typeface="Times New Roman" panose="02020603050405020304" pitchFamily="18" charset="0"/>
              </a:rPr>
              <a:t>Studiul va cuprinde un calendar de evenimente pentru programele culturale organizate în mod tradițional/regulat în regiune.</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hu-HU" dirty="0"/>
          </a:p>
        </p:txBody>
      </p:sp>
    </p:spTree>
    <p:extLst>
      <p:ext uri="{BB962C8B-B14F-4D97-AF65-F5344CB8AC3E}">
        <p14:creationId xmlns:p14="http://schemas.microsoft.com/office/powerpoint/2010/main" val="1255732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C4DDD8B8-E597-4F11-8120-2DBFC0F59B0D}"/>
              </a:ext>
            </a:extLst>
          </p:cNvPr>
          <p:cNvSpPr>
            <a:spLocks noGrp="1"/>
          </p:cNvSpPr>
          <p:nvPr>
            <p:ph type="title"/>
          </p:nvPr>
        </p:nvSpPr>
        <p:spPr/>
        <p:txBody>
          <a:bodyPr/>
          <a:lstStyle/>
          <a:p>
            <a:r>
              <a:rPr lang="hu-HU" dirty="0" err="1"/>
              <a:t>Rezultate</a:t>
            </a:r>
            <a:endParaRPr lang="hu-HU" dirty="0"/>
          </a:p>
        </p:txBody>
      </p:sp>
      <p:sp>
        <p:nvSpPr>
          <p:cNvPr id="3" name="Tartalom helye 2">
            <a:extLst>
              <a:ext uri="{FF2B5EF4-FFF2-40B4-BE49-F238E27FC236}">
                <a16:creationId xmlns:a16="http://schemas.microsoft.com/office/drawing/2014/main" id="{4654EB86-58EE-43E0-A11A-2EFAC231630E}"/>
              </a:ext>
            </a:extLst>
          </p:cNvPr>
          <p:cNvSpPr>
            <a:spLocks noGrp="1"/>
          </p:cNvSpPr>
          <p:nvPr>
            <p:ph idx="1"/>
          </p:nvPr>
        </p:nvSpPr>
        <p:spPr/>
        <p:txBody>
          <a:bodyPr/>
          <a:lstStyle/>
          <a:p>
            <a:pPr algn="just">
              <a:lnSpc>
                <a:spcPct val="115000"/>
              </a:lnSpc>
              <a:spcAft>
                <a:spcPts val="1000"/>
              </a:spcAft>
            </a:pPr>
            <a:r>
              <a:rPr lang="ro-RO" sz="1800" i="1" dirty="0">
                <a:effectLst/>
                <a:latin typeface="Open Sans" panose="020B0606030504020204" pitchFamily="34" charset="0"/>
                <a:ea typeface="Calibri" panose="020F0502020204030204" pitchFamily="34" charset="0"/>
                <a:cs typeface="Times New Roman" panose="02020603050405020304" pitchFamily="18" charset="0"/>
              </a:rPr>
              <a:t>3 – Activități comune de marketing – </a:t>
            </a:r>
            <a:r>
              <a:rPr lang="ro-RO" sz="1800" dirty="0">
                <a:effectLst/>
                <a:latin typeface="Open Sans" panose="020B0606030504020204" pitchFamily="34" charset="0"/>
                <a:ea typeface="Calibri" panose="020F0502020204030204" pitchFamily="34" charset="0"/>
                <a:cs typeface="Times New Roman" panose="02020603050405020304" pitchFamily="18" charset="0"/>
              </a:rPr>
              <a:t>Acțiuni comune și instrumente de comunicare.</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o-RO" sz="1800" dirty="0">
                <a:effectLst/>
                <a:latin typeface="Open Sans" panose="020B0606030504020204" pitchFamily="34" charset="0"/>
                <a:ea typeface="Calibri" panose="020F0502020204030204" pitchFamily="34" charset="0"/>
                <a:cs typeface="Times New Roman" panose="02020603050405020304" pitchFamily="18" charset="0"/>
              </a:rPr>
              <a:t>Campanie online prin platforme de partajare video și site-uri de social media.</a:t>
            </a:r>
            <a:r>
              <a:rPr lang="ro-RO" sz="1800" dirty="0">
                <a:effectLst/>
                <a:latin typeface="Calibri" panose="020F0502020204030204" pitchFamily="34" charset="0"/>
                <a:ea typeface="Calibri" panose="020F0502020204030204" pitchFamily="34" charset="0"/>
                <a:cs typeface="Times New Roman" panose="02020603050405020304" pitchFamily="18" charset="0"/>
              </a:rPr>
              <a:t> </a:t>
            </a:r>
            <a:r>
              <a:rPr lang="ro-RO" sz="1800" dirty="0">
                <a:effectLst/>
                <a:latin typeface="Open Sans" panose="020B0606030504020204" pitchFamily="34" charset="0"/>
                <a:ea typeface="Calibri" panose="020F0502020204030204" pitchFamily="34" charset="0"/>
                <a:cs typeface="Times New Roman" panose="02020603050405020304" pitchFamily="18" charset="0"/>
              </a:rPr>
              <a:t>Partenerii vor crea un film de prezentare despre regiune, care va fi promovat prin cel puțin 2 platforme de partajare video.</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o-RO" sz="1800" dirty="0">
                <a:effectLst/>
                <a:latin typeface="Open Sans" panose="020B0606030504020204" pitchFamily="34" charset="0"/>
                <a:ea typeface="Calibri" panose="020F0502020204030204" pitchFamily="34" charset="0"/>
                <a:cs typeface="Times New Roman" panose="02020603050405020304" pitchFamily="18" charset="0"/>
              </a:rPr>
              <a:t>Cele 2 profiluri de social media, vor promova oferta turistică și evenimentele importante, fiind  folosită și pentru interacțiunea cu publicul larg.</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hu-HU" dirty="0"/>
          </a:p>
        </p:txBody>
      </p:sp>
    </p:spTree>
    <p:extLst>
      <p:ext uri="{BB962C8B-B14F-4D97-AF65-F5344CB8AC3E}">
        <p14:creationId xmlns:p14="http://schemas.microsoft.com/office/powerpoint/2010/main" val="25518321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827</TotalTime>
  <Words>845</Words>
  <Application>Microsoft Office PowerPoint</Application>
  <PresentationFormat>Expunere pe ecran (4:3)</PresentationFormat>
  <Paragraphs>57</Paragraphs>
  <Slides>12</Slides>
  <Notes>1</Notes>
  <HiddenSlides>0</HiddenSlides>
  <MMClips>0</MMClips>
  <ScaleCrop>false</ScaleCrop>
  <HeadingPairs>
    <vt:vector size="6" baseType="variant">
      <vt:variant>
        <vt:lpstr>Fonturi utilizate</vt:lpstr>
      </vt:variant>
      <vt:variant>
        <vt:i4>4</vt:i4>
      </vt:variant>
      <vt:variant>
        <vt:lpstr>Temă</vt:lpstr>
      </vt:variant>
      <vt:variant>
        <vt:i4>1</vt:i4>
      </vt:variant>
      <vt:variant>
        <vt:lpstr>Titluri diapozitive</vt:lpstr>
      </vt:variant>
      <vt:variant>
        <vt:i4>12</vt:i4>
      </vt:variant>
    </vt:vector>
  </HeadingPairs>
  <TitlesOfParts>
    <vt:vector size="17" baseType="lpstr">
      <vt:lpstr>Arial</vt:lpstr>
      <vt:lpstr>Calibri</vt:lpstr>
      <vt:lpstr>Open Sans</vt:lpstr>
      <vt:lpstr>Symbol</vt:lpstr>
      <vt:lpstr>Office Theme</vt:lpstr>
      <vt:lpstr>Programul Interreg-IPA de Cooperare Transfrontalieră România-Serbia </vt:lpstr>
      <vt:lpstr>Date de identificare proiect</vt:lpstr>
      <vt:lpstr>Prioritățile proiectului</vt:lpstr>
      <vt:lpstr>Rezultatele propuse</vt:lpstr>
      <vt:lpstr>Rezultatele propuse</vt:lpstr>
      <vt:lpstr>Grupuri țintă</vt:lpstr>
      <vt:lpstr>Rezultate</vt:lpstr>
      <vt:lpstr>Rezultate</vt:lpstr>
      <vt:lpstr>Rezultate</vt:lpstr>
      <vt:lpstr>Activități</vt:lpstr>
      <vt:lpstr>Durabilitatea realizărilor</vt:lpstr>
      <vt:lpstr>Cooperare dincolo de frontiere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 Bardos</dc:creator>
  <cp:lastModifiedBy>Utilizator</cp:lastModifiedBy>
  <cp:revision>115</cp:revision>
  <cp:lastPrinted>2015-11-09T07:34:14Z</cp:lastPrinted>
  <dcterms:created xsi:type="dcterms:W3CDTF">2015-10-27T11:54:26Z</dcterms:created>
  <dcterms:modified xsi:type="dcterms:W3CDTF">2022-01-25T08:26:46Z</dcterms:modified>
</cp:coreProperties>
</file>